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5143500" cx="9144000"/>
  <p:notesSz cx="6858000" cy="9144000"/>
  <p:embeddedFontLst>
    <p:embeddedFont>
      <p:font typeface="Anton"/>
      <p:regular r:id="rId110"/>
    </p:embeddedFont>
    <p:embeddedFont>
      <p:font typeface="Helvetica Neue Light"/>
      <p:regular r:id="rId111"/>
      <p:bold r:id="rId112"/>
      <p:italic r:id="rId113"/>
      <p:boldItalic r:id="rId114"/>
    </p:embeddedFont>
    <p:embeddedFont>
      <p:font typeface="DM Sans"/>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19" roundtripDataSignature="AMtx7mj+cShBbCn+KsV/xK/v35Y4pn9x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DMSans-boldItalic.fntdata"/><Relationship Id="rId117" Type="http://schemas.openxmlformats.org/officeDocument/2006/relationships/font" Target="fonts/DMSans-italic.fntdata"/><Relationship Id="rId116" Type="http://schemas.openxmlformats.org/officeDocument/2006/relationships/font" Target="fonts/DMSans-bold.fntdata"/><Relationship Id="rId115" Type="http://schemas.openxmlformats.org/officeDocument/2006/relationships/font" Target="fonts/DMSans-regular.fntdata"/><Relationship Id="rId119" Type="http://customschemas.google.com/relationships/presentationmetadata" Target="metadata"/><Relationship Id="rId15" Type="http://schemas.openxmlformats.org/officeDocument/2006/relationships/slide" Target="slides/slide9.xml"/><Relationship Id="rId110" Type="http://schemas.openxmlformats.org/officeDocument/2006/relationships/font" Target="fonts/Anton-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HelveticaNeueLight-boldItalic.fntdata"/><Relationship Id="rId18" Type="http://schemas.openxmlformats.org/officeDocument/2006/relationships/slide" Target="slides/slide12.xml"/><Relationship Id="rId113" Type="http://schemas.openxmlformats.org/officeDocument/2006/relationships/font" Target="fonts/HelveticaNeueLight-italic.fntdata"/><Relationship Id="rId112" Type="http://schemas.openxmlformats.org/officeDocument/2006/relationships/font" Target="fonts/HelveticaNeueLight-bold.fntdata"/><Relationship Id="rId111" Type="http://schemas.openxmlformats.org/officeDocument/2006/relationships/font" Target="fonts/HelveticaNeueLight-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5" name="Google Shape;1015;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[Optativa: Utilizar esta slides en caso de que se requiera destacar algún contenido. Señalar en “Notas al orador” la duración (en minutos) que se sugiere para el momento de exposición teniendo en cuenta que el foco de las clases  es la práctica]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highlight>
                  <a:srgbClr val="DEFC52"/>
                </a:highlight>
                <a:latin typeface="DM Sans"/>
                <a:ea typeface="DM Sans"/>
                <a:cs typeface="DM Sans"/>
                <a:sym typeface="DM Sans"/>
              </a:rPr>
              <a:t>Profe:  </a:t>
            </a:r>
            <a:r>
              <a:rPr b="1" lang="es">
                <a:solidFill>
                  <a:schemeClr val="dk1"/>
                </a:solidFill>
                <a:highlight>
                  <a:srgbClr val="FFFFFF"/>
                </a:highlight>
                <a:latin typeface="DM Sans"/>
                <a:ea typeface="DM Sans"/>
                <a:cs typeface="DM Sans"/>
                <a:sym typeface="DM Sans"/>
              </a:rPr>
              <a:t>Para esta instancia te sugerimos utilizar (cantidad) de minutos.</a:t>
            </a:r>
            <a:endParaRPr b="1">
              <a:solidFill>
                <a:schemeClr val="dk1"/>
              </a:solidFill>
              <a:highlight>
                <a:srgbClr val="FFFFFF"/>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105"/>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1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1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1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1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6" name="Google Shape;46;p1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1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8" name="Google Shape;48;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1" name="Google Shape;51;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p1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9" name="Shape 59"/>
        <p:cNvGrpSpPr/>
        <p:nvPr/>
      </p:nvGrpSpPr>
      <p:grpSpPr>
        <a:xfrm>
          <a:off x="0" y="0"/>
          <a:ext cx="0" cy="0"/>
          <a:chOff x="0" y="0"/>
          <a:chExt cx="0" cy="0"/>
        </a:xfrm>
      </p:grpSpPr>
      <p:pic>
        <p:nvPicPr>
          <p:cNvPr id="60" name="Google Shape;60;p107"/>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1" name="Shape 61"/>
        <p:cNvGrpSpPr/>
        <p:nvPr/>
      </p:nvGrpSpPr>
      <p:grpSpPr>
        <a:xfrm>
          <a:off x="0" y="0"/>
          <a:ext cx="0" cy="0"/>
          <a:chOff x="0" y="0"/>
          <a:chExt cx="0" cy="0"/>
        </a:xfrm>
      </p:grpSpPr>
      <p:pic>
        <p:nvPicPr>
          <p:cNvPr id="62" name="Google Shape;62;p122"/>
          <p:cNvPicPr preferRelativeResize="0"/>
          <p:nvPr/>
        </p:nvPicPr>
        <p:blipFill rotWithShape="1">
          <a:blip r:embed="rId2">
            <a:alphaModFix/>
          </a:blip>
          <a:srcRect b="0" l="0" r="0" t="0"/>
          <a:stretch/>
        </p:blipFill>
        <p:spPr>
          <a:xfrm>
            <a:off x="2313687" y="1942375"/>
            <a:ext cx="4516625" cy="1258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65" name="Shape 65"/>
        <p:cNvGrpSpPr/>
        <p:nvPr/>
      </p:nvGrpSpPr>
      <p:grpSpPr>
        <a:xfrm>
          <a:off x="0" y="0"/>
          <a:ext cx="0" cy="0"/>
          <a:chOff x="0" y="0"/>
          <a:chExt cx="0" cy="0"/>
        </a:xfrm>
      </p:grpSpPr>
      <p:sp>
        <p:nvSpPr>
          <p:cNvPr id="66" name="Google Shape;66;p124"/>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 name="Google Shape;67;p124"/>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68" name="Google Shape;68;p12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 name="Google Shape;69;p124"/>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0" name="Google Shape;70;p124"/>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1" name="Google Shape;71;p124"/>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2" name="Google Shape;72;p124"/>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3" name="Google Shape;73;p124"/>
          <p:cNvPicPr preferRelativeResize="0"/>
          <p:nvPr/>
        </p:nvPicPr>
        <p:blipFill rotWithShape="1">
          <a:blip r:embed="rId3">
            <a:alphaModFix/>
          </a:blip>
          <a:srcRect b="0" l="0" r="0" t="0"/>
          <a:stretch/>
        </p:blipFill>
        <p:spPr>
          <a:xfrm>
            <a:off x="5276200" y="1391289"/>
            <a:ext cx="196500" cy="196500"/>
          </a:xfrm>
          <a:prstGeom prst="rect">
            <a:avLst/>
          </a:prstGeom>
          <a:noFill/>
          <a:ln>
            <a:noFill/>
          </a:ln>
        </p:spPr>
      </p:pic>
      <p:sp>
        <p:nvSpPr>
          <p:cNvPr id="74" name="Google Shape;74;p124"/>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2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 name="Google Shape;76;p124"/>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7" name="Google Shape;77;p124"/>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8" name="Google Shape;78;p124"/>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9" name="Google Shape;79;p124"/>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80" name="Google Shape;80;p124"/>
          <p:cNvPicPr preferRelativeResize="0"/>
          <p:nvPr/>
        </p:nvPicPr>
        <p:blipFill rotWithShape="1">
          <a:blip r:embed="rId3">
            <a:alphaModFix/>
          </a:blip>
          <a:srcRect b="0" l="0" r="0" t="0"/>
          <a:stretch/>
        </p:blipFill>
        <p:spPr>
          <a:xfrm>
            <a:off x="2966250" y="1391289"/>
            <a:ext cx="196500" cy="196500"/>
          </a:xfrm>
          <a:prstGeom prst="rect">
            <a:avLst/>
          </a:prstGeom>
          <a:noFill/>
          <a:ln>
            <a:noFill/>
          </a:ln>
        </p:spPr>
      </p:pic>
      <p:sp>
        <p:nvSpPr>
          <p:cNvPr id="81" name="Google Shape;81;p12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2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3" name="Google Shape;83;p124"/>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84" name="Google Shape;84;p124"/>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85" name="Google Shape;85;p124"/>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86" name="Google Shape;86;p124"/>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87" name="Google Shape;87;p124"/>
          <p:cNvPicPr preferRelativeResize="0"/>
          <p:nvPr/>
        </p:nvPicPr>
        <p:blipFill rotWithShape="1">
          <a:blip r:embed="rId3">
            <a:alphaModFix/>
          </a:blip>
          <a:srcRect b="0" l="0" r="0" t="0"/>
          <a:stretch/>
        </p:blipFill>
        <p:spPr>
          <a:xfrm>
            <a:off x="7733250" y="1391289"/>
            <a:ext cx="196500" cy="196500"/>
          </a:xfrm>
          <a:prstGeom prst="rect">
            <a:avLst/>
          </a:prstGeom>
          <a:noFill/>
          <a:ln>
            <a:noFill/>
          </a:ln>
        </p:spPr>
      </p:pic>
      <p:sp>
        <p:nvSpPr>
          <p:cNvPr id="88" name="Google Shape;88;p12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 name="Shape 11"/>
        <p:cNvGrpSpPr/>
        <p:nvPr/>
      </p:nvGrpSpPr>
      <p:grpSpPr>
        <a:xfrm>
          <a:off x="0" y="0"/>
          <a:ext cx="0" cy="0"/>
          <a:chOff x="0" y="0"/>
          <a:chExt cx="0" cy="0"/>
        </a:xfrm>
      </p:grpSpPr>
      <p:pic>
        <p:nvPicPr>
          <p:cNvPr id="12" name="Google Shape;12;p108"/>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2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91" name="Shape 91"/>
        <p:cNvGrpSpPr/>
        <p:nvPr/>
      </p:nvGrpSpPr>
      <p:grpSpPr>
        <a:xfrm>
          <a:off x="0" y="0"/>
          <a:ext cx="0" cy="0"/>
          <a:chOff x="0" y="0"/>
          <a:chExt cx="0" cy="0"/>
        </a:xfrm>
      </p:grpSpPr>
      <p:sp>
        <p:nvSpPr>
          <p:cNvPr id="92" name="Google Shape;92;p12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2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95" name="Shape 95"/>
        <p:cNvGrpSpPr/>
        <p:nvPr/>
      </p:nvGrpSpPr>
      <p:grpSpPr>
        <a:xfrm>
          <a:off x="0" y="0"/>
          <a:ext cx="0" cy="0"/>
          <a:chOff x="0" y="0"/>
          <a:chExt cx="0" cy="0"/>
        </a:xfrm>
      </p:grpSpPr>
      <p:sp>
        <p:nvSpPr>
          <p:cNvPr id="96" name="Google Shape;96;p12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97" name="Shape 97"/>
        <p:cNvGrpSpPr/>
        <p:nvPr/>
      </p:nvGrpSpPr>
      <p:grpSpPr>
        <a:xfrm>
          <a:off x="0" y="0"/>
          <a:ext cx="0" cy="0"/>
          <a:chOff x="0" y="0"/>
          <a:chExt cx="0" cy="0"/>
        </a:xfrm>
      </p:grpSpPr>
      <p:pic>
        <p:nvPicPr>
          <p:cNvPr id="98" name="Google Shape;98;p129"/>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99" name="Google Shape;99;p129"/>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129"/>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317500" lvl="5" marL="27432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6pPr>
            <a:lvl7pPr indent="-317500" lvl="6" marL="3200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7pPr>
            <a:lvl8pPr indent="-317500" lvl="7" marL="3657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8pPr>
            <a:lvl9pPr indent="-317500" lvl="8" marL="4114800" marR="0" rtl="0" algn="l">
              <a:lnSpc>
                <a:spcPct val="100000"/>
              </a:lnSpc>
              <a:spcBef>
                <a:spcPts val="1000"/>
              </a:spcBef>
              <a:spcAft>
                <a:spcPts val="100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101" name="Shape 101"/>
        <p:cNvGrpSpPr/>
        <p:nvPr/>
      </p:nvGrpSpPr>
      <p:grpSpPr>
        <a:xfrm>
          <a:off x="0" y="0"/>
          <a:ext cx="0" cy="0"/>
          <a:chOff x="0" y="0"/>
          <a:chExt cx="0" cy="0"/>
        </a:xfrm>
      </p:grpSpPr>
      <p:pic>
        <p:nvPicPr>
          <p:cNvPr id="102" name="Google Shape;102;p130"/>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103" name="Google Shape;103;p130"/>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130"/>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317500" lvl="5" marL="27432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6pPr>
            <a:lvl7pPr indent="-317500" lvl="6" marL="3200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7pPr>
            <a:lvl8pPr indent="-317500" lvl="7" marL="3657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8pPr>
            <a:lvl9pPr indent="-317500" lvl="8" marL="4114800" marR="0" rtl="0" algn="l">
              <a:lnSpc>
                <a:spcPct val="100000"/>
              </a:lnSpc>
              <a:spcBef>
                <a:spcPts val="1000"/>
              </a:spcBef>
              <a:spcAft>
                <a:spcPts val="100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3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3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09" name="Shape 1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10" name="Shape 110"/>
        <p:cNvGrpSpPr/>
        <p:nvPr/>
      </p:nvGrpSpPr>
      <p:grpSpPr>
        <a:xfrm>
          <a:off x="0" y="0"/>
          <a:ext cx="0" cy="0"/>
          <a:chOff x="0" y="0"/>
          <a:chExt cx="0" cy="0"/>
        </a:xfrm>
      </p:grpSpPr>
      <p:pic>
        <p:nvPicPr>
          <p:cNvPr id="111" name="Google Shape;111;p134"/>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10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2" name="Shape 112"/>
        <p:cNvGrpSpPr/>
        <p:nvPr/>
      </p:nvGrpSpPr>
      <p:grpSpPr>
        <a:xfrm>
          <a:off x="0" y="0"/>
          <a:ext cx="0" cy="0"/>
          <a:chOff x="0" y="0"/>
          <a:chExt cx="0" cy="0"/>
        </a:xfrm>
      </p:grpSpPr>
      <p:sp>
        <p:nvSpPr>
          <p:cNvPr id="113" name="Google Shape;113;p1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4" name="Google Shape;114;p13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5" name="Google Shape;115;p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16" name="Shape 116"/>
        <p:cNvGrpSpPr/>
        <p:nvPr/>
      </p:nvGrpSpPr>
      <p:grpSpPr>
        <a:xfrm>
          <a:off x="0" y="0"/>
          <a:ext cx="0" cy="0"/>
          <a:chOff x="0" y="0"/>
          <a:chExt cx="0" cy="0"/>
        </a:xfrm>
      </p:grpSpPr>
      <p:sp>
        <p:nvSpPr>
          <p:cNvPr id="117" name="Google Shape;117;p13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8" name="Google Shape;118;p13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9" name="Google Shape;119;p1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20" name="Shape 120"/>
        <p:cNvGrpSpPr/>
        <p:nvPr/>
      </p:nvGrpSpPr>
      <p:grpSpPr>
        <a:xfrm>
          <a:off x="0" y="0"/>
          <a:ext cx="0" cy="0"/>
          <a:chOff x="0" y="0"/>
          <a:chExt cx="0" cy="0"/>
        </a:xfrm>
      </p:grpSpPr>
      <p:sp>
        <p:nvSpPr>
          <p:cNvPr id="121" name="Google Shape;121;p1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2" name="Google Shape;122;p13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3" name="Google Shape;123;p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24" name="Shape 124"/>
        <p:cNvGrpSpPr/>
        <p:nvPr/>
      </p:nvGrpSpPr>
      <p:grpSpPr>
        <a:xfrm>
          <a:off x="0" y="0"/>
          <a:ext cx="0" cy="0"/>
          <a:chOff x="0" y="0"/>
          <a:chExt cx="0" cy="0"/>
        </a:xfrm>
      </p:grpSpPr>
      <p:sp>
        <p:nvSpPr>
          <p:cNvPr id="125" name="Google Shape;125;p1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6" name="Google Shape;126;p13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7" name="Google Shape;127;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28" name="Shape 128"/>
        <p:cNvGrpSpPr/>
        <p:nvPr/>
      </p:nvGrpSpPr>
      <p:grpSpPr>
        <a:xfrm>
          <a:off x="0" y="0"/>
          <a:ext cx="0" cy="0"/>
          <a:chOff x="0" y="0"/>
          <a:chExt cx="0" cy="0"/>
        </a:xfrm>
      </p:grpSpPr>
      <p:sp>
        <p:nvSpPr>
          <p:cNvPr id="129" name="Google Shape;129;p13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0" name="Google Shape;130;p13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1" name="Google Shape;131;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32" name="Shape 132"/>
        <p:cNvGrpSpPr/>
        <p:nvPr/>
      </p:nvGrpSpPr>
      <p:grpSpPr>
        <a:xfrm>
          <a:off x="0" y="0"/>
          <a:ext cx="0" cy="0"/>
          <a:chOff x="0" y="0"/>
          <a:chExt cx="0" cy="0"/>
        </a:xfrm>
      </p:grpSpPr>
      <p:sp>
        <p:nvSpPr>
          <p:cNvPr id="133" name="Google Shape;133;p14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4" name="Google Shape;134;p14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5" name="Google Shape;135;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36" name="Shape 136"/>
        <p:cNvGrpSpPr/>
        <p:nvPr/>
      </p:nvGrpSpPr>
      <p:grpSpPr>
        <a:xfrm>
          <a:off x="0" y="0"/>
          <a:ext cx="0" cy="0"/>
          <a:chOff x="0" y="0"/>
          <a:chExt cx="0" cy="0"/>
        </a:xfrm>
      </p:grpSpPr>
      <p:sp>
        <p:nvSpPr>
          <p:cNvPr id="137" name="Google Shape;137;p14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8" name="Google Shape;138;p14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9" name="Google Shape;139;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40" name="Shape 140"/>
        <p:cNvGrpSpPr/>
        <p:nvPr/>
      </p:nvGrpSpPr>
      <p:grpSpPr>
        <a:xfrm>
          <a:off x="0" y="0"/>
          <a:ext cx="0" cy="0"/>
          <a:chOff x="0" y="0"/>
          <a:chExt cx="0" cy="0"/>
        </a:xfrm>
      </p:grpSpPr>
      <p:sp>
        <p:nvSpPr>
          <p:cNvPr id="141" name="Google Shape;141;p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1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3" name="Google Shape;143;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44" name="Shape 144"/>
        <p:cNvGrpSpPr/>
        <p:nvPr/>
      </p:nvGrpSpPr>
      <p:grpSpPr>
        <a:xfrm>
          <a:off x="0" y="0"/>
          <a:ext cx="0" cy="0"/>
          <a:chOff x="0" y="0"/>
          <a:chExt cx="0" cy="0"/>
        </a:xfrm>
      </p:grpSpPr>
      <p:sp>
        <p:nvSpPr>
          <p:cNvPr id="145" name="Google Shape;145;p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1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7" name="Google Shape;147;p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48" name="Shape 148"/>
        <p:cNvGrpSpPr/>
        <p:nvPr/>
      </p:nvGrpSpPr>
      <p:grpSpPr>
        <a:xfrm>
          <a:off x="0" y="0"/>
          <a:ext cx="0" cy="0"/>
          <a:chOff x="0" y="0"/>
          <a:chExt cx="0" cy="0"/>
        </a:xfrm>
      </p:grpSpPr>
      <p:sp>
        <p:nvSpPr>
          <p:cNvPr id="149" name="Google Shape;149;p1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p1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51" name="Google Shape;151;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1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52" name="Shape 152"/>
        <p:cNvGrpSpPr/>
        <p:nvPr/>
      </p:nvGrpSpPr>
      <p:grpSpPr>
        <a:xfrm>
          <a:off x="0" y="0"/>
          <a:ext cx="0" cy="0"/>
          <a:chOff x="0" y="0"/>
          <a:chExt cx="0" cy="0"/>
        </a:xfrm>
      </p:grpSpPr>
      <p:sp>
        <p:nvSpPr>
          <p:cNvPr id="153" name="Google Shape;153;p1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54" name="Google Shape;154;p1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55" name="Google Shape;155;p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56" name="Shape 156"/>
        <p:cNvGrpSpPr/>
        <p:nvPr/>
      </p:nvGrpSpPr>
      <p:grpSpPr>
        <a:xfrm>
          <a:off x="0" y="0"/>
          <a:ext cx="0" cy="0"/>
          <a:chOff x="0" y="0"/>
          <a:chExt cx="0" cy="0"/>
        </a:xfrm>
      </p:grpSpPr>
      <p:sp>
        <p:nvSpPr>
          <p:cNvPr id="157" name="Google Shape;157;p1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58" name="Google Shape;158;p14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59" name="Google Shape;159;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60" name="Shape 160"/>
        <p:cNvGrpSpPr/>
        <p:nvPr/>
      </p:nvGrpSpPr>
      <p:grpSpPr>
        <a:xfrm>
          <a:off x="0" y="0"/>
          <a:ext cx="0" cy="0"/>
          <a:chOff x="0" y="0"/>
          <a:chExt cx="0" cy="0"/>
        </a:xfrm>
      </p:grpSpPr>
      <p:sp>
        <p:nvSpPr>
          <p:cNvPr id="161" name="Google Shape;161;p1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62" name="Google Shape;162;p1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63" name="Google Shape;163;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64" name="Shape 164"/>
        <p:cNvGrpSpPr/>
        <p:nvPr/>
      </p:nvGrpSpPr>
      <p:grpSpPr>
        <a:xfrm>
          <a:off x="0" y="0"/>
          <a:ext cx="0" cy="0"/>
          <a:chOff x="0" y="0"/>
          <a:chExt cx="0" cy="0"/>
        </a:xfrm>
      </p:grpSpPr>
      <p:sp>
        <p:nvSpPr>
          <p:cNvPr id="165" name="Google Shape;165;p1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66" name="Google Shape;166;p14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67" name="Google Shape;167;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68" name="Shape 168"/>
        <p:cNvGrpSpPr/>
        <p:nvPr/>
      </p:nvGrpSpPr>
      <p:grpSpPr>
        <a:xfrm>
          <a:off x="0" y="0"/>
          <a:ext cx="0" cy="0"/>
          <a:chOff x="0" y="0"/>
          <a:chExt cx="0" cy="0"/>
        </a:xfrm>
      </p:grpSpPr>
      <p:sp>
        <p:nvSpPr>
          <p:cNvPr id="169" name="Google Shape;169;p1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1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71" name="Google Shape;171;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72" name="Shape 172"/>
        <p:cNvGrpSpPr/>
        <p:nvPr/>
      </p:nvGrpSpPr>
      <p:grpSpPr>
        <a:xfrm>
          <a:off x="0" y="0"/>
          <a:ext cx="0" cy="0"/>
          <a:chOff x="0" y="0"/>
          <a:chExt cx="0" cy="0"/>
        </a:xfrm>
      </p:grpSpPr>
      <p:sp>
        <p:nvSpPr>
          <p:cNvPr id="173" name="Google Shape;173;p1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74" name="Google Shape;174;p1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75" name="Google Shape;175;p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76" name="Shape 176"/>
        <p:cNvGrpSpPr/>
        <p:nvPr/>
      </p:nvGrpSpPr>
      <p:grpSpPr>
        <a:xfrm>
          <a:off x="0" y="0"/>
          <a:ext cx="0" cy="0"/>
          <a:chOff x="0" y="0"/>
          <a:chExt cx="0" cy="0"/>
        </a:xfrm>
      </p:grpSpPr>
      <p:sp>
        <p:nvSpPr>
          <p:cNvPr id="177" name="Google Shape;177;p1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78" name="Google Shape;178;p15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79" name="Google Shape;179;p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80" name="Shape 180"/>
        <p:cNvGrpSpPr/>
        <p:nvPr/>
      </p:nvGrpSpPr>
      <p:grpSpPr>
        <a:xfrm>
          <a:off x="0" y="0"/>
          <a:ext cx="0" cy="0"/>
          <a:chOff x="0" y="0"/>
          <a:chExt cx="0" cy="0"/>
        </a:xfrm>
      </p:grpSpPr>
      <p:sp>
        <p:nvSpPr>
          <p:cNvPr id="181" name="Google Shape;181;p15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2" name="Google Shape;182;p15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3" name="Google Shape;183;p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84" name="Shape 184"/>
        <p:cNvGrpSpPr/>
        <p:nvPr/>
      </p:nvGrpSpPr>
      <p:grpSpPr>
        <a:xfrm>
          <a:off x="0" y="0"/>
          <a:ext cx="0" cy="0"/>
          <a:chOff x="0" y="0"/>
          <a:chExt cx="0" cy="0"/>
        </a:xfrm>
      </p:grpSpPr>
      <p:sp>
        <p:nvSpPr>
          <p:cNvPr id="185" name="Google Shape;185;p1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86" name="Google Shape;186;p1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7" name="Google Shape;187;p1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88" name="Shape 188"/>
        <p:cNvGrpSpPr/>
        <p:nvPr/>
      </p:nvGrpSpPr>
      <p:grpSpPr>
        <a:xfrm>
          <a:off x="0" y="0"/>
          <a:ext cx="0" cy="0"/>
          <a:chOff x="0" y="0"/>
          <a:chExt cx="0" cy="0"/>
        </a:xfrm>
      </p:grpSpPr>
      <p:pic>
        <p:nvPicPr>
          <p:cNvPr id="189" name="Google Shape;189;p154"/>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 name="Google Shape;19;p1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 name="Google Shape;20;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0" name="Shape 190"/>
        <p:cNvGrpSpPr/>
        <p:nvPr/>
      </p:nvGrpSpPr>
      <p:grpSpPr>
        <a:xfrm>
          <a:off x="0" y="0"/>
          <a:ext cx="0" cy="0"/>
          <a:chOff x="0" y="0"/>
          <a:chExt cx="0" cy="0"/>
        </a:xfrm>
      </p:grpSpPr>
      <p:pic>
        <p:nvPicPr>
          <p:cNvPr id="191" name="Google Shape;191;p155"/>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15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1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15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15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15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15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16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p16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05" name="Shape 205"/>
        <p:cNvGrpSpPr/>
        <p:nvPr/>
      </p:nvGrpSpPr>
      <p:grpSpPr>
        <a:xfrm>
          <a:off x="0" y="0"/>
          <a:ext cx="0" cy="0"/>
          <a:chOff x="0" y="0"/>
          <a:chExt cx="0" cy="0"/>
        </a:xfrm>
      </p:grpSpPr>
      <p:pic>
        <p:nvPicPr>
          <p:cNvPr id="206" name="Google Shape;206;p161"/>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07" name="Shape 207"/>
        <p:cNvGrpSpPr/>
        <p:nvPr/>
      </p:nvGrpSpPr>
      <p:grpSpPr>
        <a:xfrm>
          <a:off x="0" y="0"/>
          <a:ext cx="0" cy="0"/>
          <a:chOff x="0" y="0"/>
          <a:chExt cx="0" cy="0"/>
        </a:xfrm>
      </p:grpSpPr>
      <p:pic>
        <p:nvPicPr>
          <p:cNvPr id="208" name="Google Shape;208;p162"/>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9" name="Shape 209"/>
        <p:cNvGrpSpPr/>
        <p:nvPr/>
      </p:nvGrpSpPr>
      <p:grpSpPr>
        <a:xfrm>
          <a:off x="0" y="0"/>
          <a:ext cx="0" cy="0"/>
          <a:chOff x="0" y="0"/>
          <a:chExt cx="0" cy="0"/>
        </a:xfrm>
      </p:grpSpPr>
      <p:pic>
        <p:nvPicPr>
          <p:cNvPr id="210" name="Google Shape;210;p163"/>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16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16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16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16" name="Shape 216"/>
        <p:cNvGrpSpPr/>
        <p:nvPr/>
      </p:nvGrpSpPr>
      <p:grpSpPr>
        <a:xfrm>
          <a:off x="0" y="0"/>
          <a:ext cx="0" cy="0"/>
          <a:chOff x="0" y="0"/>
          <a:chExt cx="0" cy="0"/>
        </a:xfrm>
      </p:grpSpPr>
      <p:pic>
        <p:nvPicPr>
          <p:cNvPr id="217" name="Google Shape;217;p166"/>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8" name="Shape 218"/>
        <p:cNvGrpSpPr/>
        <p:nvPr/>
      </p:nvGrpSpPr>
      <p:grpSpPr>
        <a:xfrm>
          <a:off x="0" y="0"/>
          <a:ext cx="0" cy="0"/>
          <a:chOff x="0" y="0"/>
          <a:chExt cx="0" cy="0"/>
        </a:xfrm>
      </p:grpSpPr>
      <p:pic>
        <p:nvPicPr>
          <p:cNvPr id="219" name="Google Shape;219;p16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168"/>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169"/>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17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17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27" name="Shape 227"/>
        <p:cNvGrpSpPr/>
        <p:nvPr/>
      </p:nvGrpSpPr>
      <p:grpSpPr>
        <a:xfrm>
          <a:off x="0" y="0"/>
          <a:ext cx="0" cy="0"/>
          <a:chOff x="0" y="0"/>
          <a:chExt cx="0" cy="0"/>
        </a:xfrm>
      </p:grpSpPr>
      <p:pic>
        <p:nvPicPr>
          <p:cNvPr id="228" name="Google Shape;228;p17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17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1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8">
    <p:spTree>
      <p:nvGrpSpPr>
        <p:cNvPr id="232" name="Shape 232"/>
        <p:cNvGrpSpPr/>
        <p:nvPr/>
      </p:nvGrpSpPr>
      <p:grpSpPr>
        <a:xfrm>
          <a:off x="0" y="0"/>
          <a:ext cx="0" cy="0"/>
          <a:chOff x="0" y="0"/>
          <a:chExt cx="0" cy="0"/>
        </a:xfrm>
      </p:grpSpPr>
      <p:sp>
        <p:nvSpPr>
          <p:cNvPr id="233" name="Google Shape;233;p17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000"/>
              <a:buFont typeface="DM Sans"/>
              <a:buNone/>
              <a:defRPr b="1" i="0" sz="4000" u="none" cap="none" strike="noStrike">
                <a:solidFill>
                  <a:srgbClr val="000000"/>
                </a:solidFill>
                <a:latin typeface="DM Sans"/>
                <a:ea typeface="DM Sans"/>
                <a:cs typeface="DM Sans"/>
                <a:sym typeface="DM Sans"/>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234" name="Google Shape;234;p17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0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id="235" name="Google Shape;235;p17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1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 name="Google Shape;27;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9">
    <p:spTree>
      <p:nvGrpSpPr>
        <p:cNvPr id="238" name="Shape 238"/>
        <p:cNvGrpSpPr/>
        <p:nvPr/>
      </p:nvGrpSpPr>
      <p:grpSpPr>
        <a:xfrm>
          <a:off x="0" y="0"/>
          <a:ext cx="0" cy="0"/>
          <a:chOff x="0" y="0"/>
          <a:chExt cx="0" cy="0"/>
        </a:xfrm>
      </p:grpSpPr>
      <p:sp>
        <p:nvSpPr>
          <p:cNvPr id="239" name="Google Shape;239;p17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000"/>
              <a:buFont typeface="DM Sans"/>
              <a:buNone/>
              <a:defRPr b="1" i="0" sz="4000" u="none" cap="none" strike="noStrike">
                <a:solidFill>
                  <a:srgbClr val="000000"/>
                </a:solidFill>
                <a:latin typeface="DM Sans"/>
                <a:ea typeface="DM Sans"/>
                <a:cs typeface="DM Sans"/>
                <a:sym typeface="DM Sans"/>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240" name="Google Shape;240;p17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0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id="241" name="Google Shape;241;p17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2">
  <p:cSld name="TITLE_10">
    <p:spTree>
      <p:nvGrpSpPr>
        <p:cNvPr id="242" name="Shape 242"/>
        <p:cNvGrpSpPr/>
        <p:nvPr/>
      </p:nvGrpSpPr>
      <p:grpSpPr>
        <a:xfrm>
          <a:off x="0" y="0"/>
          <a:ext cx="0" cy="0"/>
          <a:chOff x="0" y="0"/>
          <a:chExt cx="0" cy="0"/>
        </a:xfrm>
      </p:grpSpPr>
      <p:sp>
        <p:nvSpPr>
          <p:cNvPr id="243" name="Google Shape;243;p1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000"/>
              <a:buFont typeface="DM Sans"/>
              <a:buNone/>
              <a:defRPr b="1" i="0" sz="4000" u="none" cap="none" strike="noStrike">
                <a:solidFill>
                  <a:srgbClr val="000000"/>
                </a:solidFill>
                <a:latin typeface="DM Sans"/>
                <a:ea typeface="DM Sans"/>
                <a:cs typeface="DM Sans"/>
                <a:sym typeface="DM Sans"/>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244" name="Google Shape;244;p1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0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id="245" name="Google Shape;245;p1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3">
  <p:cSld name="TITLE_11">
    <p:spTree>
      <p:nvGrpSpPr>
        <p:cNvPr id="246" name="Shape 246"/>
        <p:cNvGrpSpPr/>
        <p:nvPr/>
      </p:nvGrpSpPr>
      <p:grpSpPr>
        <a:xfrm>
          <a:off x="0" y="0"/>
          <a:ext cx="0" cy="0"/>
          <a:chOff x="0" y="0"/>
          <a:chExt cx="0" cy="0"/>
        </a:xfrm>
      </p:grpSpPr>
      <p:sp>
        <p:nvSpPr>
          <p:cNvPr id="247" name="Google Shape;247;p1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000"/>
              <a:buFont typeface="DM Sans"/>
              <a:buNone/>
              <a:defRPr b="1" i="0" sz="4000" u="none" cap="none" strike="noStrike">
                <a:solidFill>
                  <a:srgbClr val="000000"/>
                </a:solidFill>
                <a:latin typeface="DM Sans"/>
                <a:ea typeface="DM Sans"/>
                <a:cs typeface="DM Sans"/>
                <a:sym typeface="DM Sans"/>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248" name="Google Shape;248;p1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0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id="249" name="Google Shape;249;p1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4">
  <p:cSld name="TITLE_12">
    <p:spTree>
      <p:nvGrpSpPr>
        <p:cNvPr id="250" name="Shape 250"/>
        <p:cNvGrpSpPr/>
        <p:nvPr/>
      </p:nvGrpSpPr>
      <p:grpSpPr>
        <a:xfrm>
          <a:off x="0" y="0"/>
          <a:ext cx="0" cy="0"/>
          <a:chOff x="0" y="0"/>
          <a:chExt cx="0" cy="0"/>
        </a:xfrm>
      </p:grpSpPr>
      <p:sp>
        <p:nvSpPr>
          <p:cNvPr id="251" name="Google Shape;251;p17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000"/>
              <a:buFont typeface="DM Sans"/>
              <a:buNone/>
              <a:defRPr b="1" i="0" sz="4000" u="none" cap="none" strike="noStrike">
                <a:solidFill>
                  <a:srgbClr val="000000"/>
                </a:solidFill>
                <a:latin typeface="DM Sans"/>
                <a:ea typeface="DM Sans"/>
                <a:cs typeface="DM Sans"/>
                <a:sym typeface="DM Sans"/>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252" name="Google Shape;252;p17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0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id="253" name="Google Shape;253;p17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TITLE_13">
    <p:spTree>
      <p:nvGrpSpPr>
        <p:cNvPr id="254" name="Shape 254"/>
        <p:cNvGrpSpPr/>
        <p:nvPr/>
      </p:nvGrpSpPr>
      <p:grpSpPr>
        <a:xfrm>
          <a:off x="0" y="0"/>
          <a:ext cx="0" cy="0"/>
          <a:chOff x="0" y="0"/>
          <a:chExt cx="0" cy="0"/>
        </a:xfrm>
      </p:grpSpPr>
      <p:sp>
        <p:nvSpPr>
          <p:cNvPr id="255" name="Google Shape;255;p179"/>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 name="Google Shape;256;p179"/>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rgbClr val="000000"/>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rgbClr val="000000"/>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257" name="Google Shape;257;p17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17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17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5">
  <p:cSld name="TITLE_14">
    <p:spTree>
      <p:nvGrpSpPr>
        <p:cNvPr id="260" name="Shape 260"/>
        <p:cNvGrpSpPr/>
        <p:nvPr/>
      </p:nvGrpSpPr>
      <p:grpSpPr>
        <a:xfrm>
          <a:off x="0" y="0"/>
          <a:ext cx="0" cy="0"/>
          <a:chOff x="0" y="0"/>
          <a:chExt cx="0" cy="0"/>
        </a:xfrm>
      </p:grpSpPr>
      <p:sp>
        <p:nvSpPr>
          <p:cNvPr id="261" name="Google Shape;261;p18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000"/>
              <a:buFont typeface="DM Sans"/>
              <a:buNone/>
              <a:defRPr b="1" i="0" sz="4000" u="none" cap="none" strike="noStrike">
                <a:solidFill>
                  <a:srgbClr val="000000"/>
                </a:solidFill>
                <a:latin typeface="DM Sans"/>
                <a:ea typeface="DM Sans"/>
                <a:cs typeface="DM Sans"/>
                <a:sym typeface="DM Sans"/>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262" name="Google Shape;262;p18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0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pic>
        <p:nvPicPr>
          <p:cNvPr id="263" name="Google Shape;263;p18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5">
    <p:spTree>
      <p:nvGrpSpPr>
        <p:cNvPr id="264" name="Shape 264"/>
        <p:cNvGrpSpPr/>
        <p:nvPr/>
      </p:nvGrpSpPr>
      <p:grpSpPr>
        <a:xfrm>
          <a:off x="0" y="0"/>
          <a:ext cx="0" cy="0"/>
          <a:chOff x="0" y="0"/>
          <a:chExt cx="0" cy="0"/>
        </a:xfrm>
      </p:grpSpPr>
      <p:sp>
        <p:nvSpPr>
          <p:cNvPr id="265" name="Google Shape;265;p181"/>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181"/>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rgbClr val="000000"/>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rgbClr val="000000"/>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267" name="Google Shape;267;p18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8" name="Google Shape;268;p18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9" name="Google Shape;269;p18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2">
  <p:cSld name="TITLE_16">
    <p:spTree>
      <p:nvGrpSpPr>
        <p:cNvPr id="270" name="Shape 270"/>
        <p:cNvGrpSpPr/>
        <p:nvPr/>
      </p:nvGrpSpPr>
      <p:grpSpPr>
        <a:xfrm>
          <a:off x="0" y="0"/>
          <a:ext cx="0" cy="0"/>
          <a:chOff x="0" y="0"/>
          <a:chExt cx="0" cy="0"/>
        </a:xfrm>
      </p:grpSpPr>
      <p:sp>
        <p:nvSpPr>
          <p:cNvPr id="271" name="Google Shape;271;p18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2" name="Google Shape;272;p182"/>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rgbClr val="000000"/>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rgbClr val="000000"/>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273" name="Google Shape;273;p18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18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 name="Google Shape;275;p18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7">
  <p:cSld name="SECTION_HEADER_1_1_1_1_1_1_1_1_9">
    <p:spTree>
      <p:nvGrpSpPr>
        <p:cNvPr id="276" name="Shape 276"/>
        <p:cNvGrpSpPr/>
        <p:nvPr/>
      </p:nvGrpSpPr>
      <p:grpSpPr>
        <a:xfrm>
          <a:off x="0" y="0"/>
          <a:ext cx="0" cy="0"/>
          <a:chOff x="0" y="0"/>
          <a:chExt cx="0" cy="0"/>
        </a:xfrm>
      </p:grpSpPr>
      <p:pic>
        <p:nvPicPr>
          <p:cNvPr id="277" name="Google Shape;277;p18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8">
  <p:cSld name="SECTION_HEADER_1_1_1_1_1_1_1_1_10">
    <p:spTree>
      <p:nvGrpSpPr>
        <p:cNvPr id="278" name="Shape 278"/>
        <p:cNvGrpSpPr/>
        <p:nvPr/>
      </p:nvGrpSpPr>
      <p:grpSpPr>
        <a:xfrm>
          <a:off x="0" y="0"/>
          <a:ext cx="0" cy="0"/>
          <a:chOff x="0" y="0"/>
          <a:chExt cx="0" cy="0"/>
        </a:xfrm>
      </p:grpSpPr>
      <p:pic>
        <p:nvPicPr>
          <p:cNvPr id="279" name="Google Shape;279;p18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5.xml"/><Relationship Id="rId42" Type="http://schemas.openxmlformats.org/officeDocument/2006/relationships/slideLayout" Target="../slideLayouts/slideLayout57.xml"/><Relationship Id="rId41" Type="http://schemas.openxmlformats.org/officeDocument/2006/relationships/slideLayout" Target="../slideLayouts/slideLayout56.xml"/><Relationship Id="rId44" Type="http://schemas.openxmlformats.org/officeDocument/2006/relationships/slideLayout" Target="../slideLayouts/slideLayout59.xml"/><Relationship Id="rId43" Type="http://schemas.openxmlformats.org/officeDocument/2006/relationships/slideLayout" Target="../slideLayouts/slideLayout58.xml"/><Relationship Id="rId46" Type="http://schemas.openxmlformats.org/officeDocument/2006/relationships/slideLayout" Target="../slideLayouts/slideLayout61.xml"/><Relationship Id="rId45" Type="http://schemas.openxmlformats.org/officeDocument/2006/relationships/slideLayout" Target="../slideLayouts/slideLayout60.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48" Type="http://schemas.openxmlformats.org/officeDocument/2006/relationships/slideLayout" Target="../slideLayouts/slideLayout63.xml"/><Relationship Id="rId47" Type="http://schemas.openxmlformats.org/officeDocument/2006/relationships/slideLayout" Target="../slideLayouts/slideLayout62.xml"/><Relationship Id="rId49" Type="http://schemas.openxmlformats.org/officeDocument/2006/relationships/slideLayout" Target="../slideLayouts/slideLayout6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33" Type="http://schemas.openxmlformats.org/officeDocument/2006/relationships/slideLayout" Target="../slideLayouts/slideLayout48.xml"/><Relationship Id="rId32" Type="http://schemas.openxmlformats.org/officeDocument/2006/relationships/slideLayout" Target="../slideLayouts/slideLayout47.xml"/><Relationship Id="rId35" Type="http://schemas.openxmlformats.org/officeDocument/2006/relationships/slideLayout" Target="../slideLayouts/slideLayout50.xml"/><Relationship Id="rId34" Type="http://schemas.openxmlformats.org/officeDocument/2006/relationships/slideLayout" Target="../slideLayouts/slideLayout49.xml"/><Relationship Id="rId37" Type="http://schemas.openxmlformats.org/officeDocument/2006/relationships/slideLayout" Target="../slideLayouts/slideLayout52.xml"/><Relationship Id="rId36" Type="http://schemas.openxmlformats.org/officeDocument/2006/relationships/slideLayout" Target="../slideLayouts/slideLayout51.xml"/><Relationship Id="rId39" Type="http://schemas.openxmlformats.org/officeDocument/2006/relationships/slideLayout" Target="../slideLayouts/slideLayout54.xml"/><Relationship Id="rId38" Type="http://schemas.openxmlformats.org/officeDocument/2006/relationships/slideLayout" Target="../slideLayouts/slideLayout53.xml"/><Relationship Id="rId62" Type="http://schemas.openxmlformats.org/officeDocument/2006/relationships/slideLayout" Target="../slideLayouts/slideLayout77.xml"/><Relationship Id="rId61" Type="http://schemas.openxmlformats.org/officeDocument/2006/relationships/slideLayout" Target="../slideLayouts/slideLayout76.xml"/><Relationship Id="rId20" Type="http://schemas.openxmlformats.org/officeDocument/2006/relationships/slideLayout" Target="../slideLayouts/slideLayout35.xml"/><Relationship Id="rId64" Type="http://schemas.openxmlformats.org/officeDocument/2006/relationships/slideLayout" Target="../slideLayouts/slideLayout79.xml"/><Relationship Id="rId63" Type="http://schemas.openxmlformats.org/officeDocument/2006/relationships/slideLayout" Target="../slideLayouts/slideLayout78.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65" Type="http://schemas.openxmlformats.org/officeDocument/2006/relationships/theme" Target="../theme/theme1.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60" Type="http://schemas.openxmlformats.org/officeDocument/2006/relationships/slideLayout" Target="../slideLayouts/slideLayout75.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29" Type="http://schemas.openxmlformats.org/officeDocument/2006/relationships/slideLayout" Target="../slideLayouts/slideLayout44.xml"/><Relationship Id="rId51" Type="http://schemas.openxmlformats.org/officeDocument/2006/relationships/slideLayout" Target="../slideLayouts/slideLayout66.xml"/><Relationship Id="rId50" Type="http://schemas.openxmlformats.org/officeDocument/2006/relationships/slideLayout" Target="../slideLayouts/slideLayout65.xml"/><Relationship Id="rId53" Type="http://schemas.openxmlformats.org/officeDocument/2006/relationships/slideLayout" Target="../slideLayouts/slideLayout68.xml"/><Relationship Id="rId52" Type="http://schemas.openxmlformats.org/officeDocument/2006/relationships/slideLayout" Target="../slideLayouts/slideLayout67.xml"/><Relationship Id="rId11" Type="http://schemas.openxmlformats.org/officeDocument/2006/relationships/slideLayout" Target="../slideLayouts/slideLayout26.xml"/><Relationship Id="rId55" Type="http://schemas.openxmlformats.org/officeDocument/2006/relationships/slideLayout" Target="../slideLayouts/slideLayout70.xml"/><Relationship Id="rId10" Type="http://schemas.openxmlformats.org/officeDocument/2006/relationships/slideLayout" Target="../slideLayouts/slideLayout25.xml"/><Relationship Id="rId54" Type="http://schemas.openxmlformats.org/officeDocument/2006/relationships/slideLayout" Target="../slideLayouts/slideLayout69.xml"/><Relationship Id="rId13" Type="http://schemas.openxmlformats.org/officeDocument/2006/relationships/slideLayout" Target="../slideLayouts/slideLayout28.xml"/><Relationship Id="rId57" Type="http://schemas.openxmlformats.org/officeDocument/2006/relationships/slideLayout" Target="../slideLayouts/slideLayout72.xml"/><Relationship Id="rId12" Type="http://schemas.openxmlformats.org/officeDocument/2006/relationships/slideLayout" Target="../slideLayouts/slideLayout27.xml"/><Relationship Id="rId56" Type="http://schemas.openxmlformats.org/officeDocument/2006/relationships/slideLayout" Target="../slideLayouts/slideLayout71.xml"/><Relationship Id="rId15" Type="http://schemas.openxmlformats.org/officeDocument/2006/relationships/slideLayout" Target="../slideLayouts/slideLayout30.xml"/><Relationship Id="rId59" Type="http://schemas.openxmlformats.org/officeDocument/2006/relationships/slideLayout" Target="../slideLayouts/slideLayout74.xml"/><Relationship Id="rId14" Type="http://schemas.openxmlformats.org/officeDocument/2006/relationships/slideLayout" Target="../slideLayouts/slideLayout29.xml"/><Relationship Id="rId58" Type="http://schemas.openxmlformats.org/officeDocument/2006/relationships/slideLayout" Target="../slideLayouts/slideLayout7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0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s://github.com/CoderContenidos/Python-V5/commit/f44e0b5a0304b72e80c61c3b2224a5395e254192" TargetMode="External"/><Relationship Id="rId4" Type="http://schemas.openxmlformats.org/officeDocument/2006/relationships/hyperlink" Target="https://github.com/CoderContenidos/Python-V5/commit/e9f09667f43daabb0e7196fb474980770588fdcb" TargetMode="External"/><Relationship Id="rId5" Type="http://schemas.openxmlformats.org/officeDocument/2006/relationships/hyperlink" Target="https://github.com/CoderContenidos/Python-V5/commit/478ff836b7bc722877b7172301207148aad5396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CoderContenidos/Python-V5.gi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1.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6.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7.png"/><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6.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github.com/CoderContenidos/Python-V5/commit/5b6fd1bad3d77582baf40eb5fd915c54909e01b3" TargetMode="External"/><Relationship Id="rId4" Type="http://schemas.openxmlformats.org/officeDocument/2006/relationships/hyperlink" Target="https://github.com/CoderContenidos/Python-V5/commit/19bab31663878ddccca2f6860dbed2eb6a4acc6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startbootstrap.com/?showAngular=false&amp;showPro=false&amp;showVue=false"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hyperlink" Target="https://github.com/CoderContenidos/Python-V5/commit/bd183c813db87c47ae7302a4e76698c6940a3d42" TargetMode="External"/><Relationship Id="rId4" Type="http://schemas.openxmlformats.org/officeDocument/2006/relationships/hyperlink" Target="https://github.com/CoderContenidos/Python-V5/commit/a73d4d70b08ef3c9d3808e34618db28b3727b7bf" TargetMode="External"/><Relationship Id="rId5" Type="http://schemas.openxmlformats.org/officeDocument/2006/relationships/hyperlink" Target="https://github.com/CoderContenidos/Python-V5/commit/19d6a46b3a721251084a51c169701f96219e278e" TargetMode="External"/><Relationship Id="rId6" Type="http://schemas.openxmlformats.org/officeDocument/2006/relationships/hyperlink" Target="https://github.com/CoderContenidos/Python-V5/commit/cee85d89a3e008e640f22df0517fba2d40850242" TargetMode="External"/><Relationship Id="rId7" Type="http://schemas.openxmlformats.org/officeDocument/2006/relationships/hyperlink" Target="https://github.com/CoderContenidos/Python-V5/commit/587afeb7bd6f86458de86d1385d16f8ab54142bf" TargetMode="External"/><Relationship Id="rId8" Type="http://schemas.openxmlformats.org/officeDocument/2006/relationships/hyperlink" Target="https://github.com/CoderContenidos/Python-V5/commit/64b1afd9b8ca49fee3c7b8cf332dc945c1a7946a"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github.com/CoderContenidos/Python-V5/commit/ef53dd04cfc3122022d935728f4ae5994f90db95" TargetMode="External"/><Relationship Id="rId4" Type="http://schemas.openxmlformats.org/officeDocument/2006/relationships/hyperlink" Target="https://github.com/CoderContenidos/Python-V5/commit/0e30cb62b8e6426f7ee6fcf78e5315b7712f6d9e" TargetMode="External"/><Relationship Id="rId5" Type="http://schemas.openxmlformats.org/officeDocument/2006/relationships/hyperlink" Target="https://github.com/CoderContenidos/Python-V5/commit/8a3f9e42e492b1e8ef32f8e6870ea110ce749afc"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github.com/CoderContenidos/Python-V5/commit/179f46baa1237744ad199302f32f990c475f601f" TargetMode="External"/><Relationship Id="rId4" Type="http://schemas.openxmlformats.org/officeDocument/2006/relationships/hyperlink" Target="https://github.com/CoderContenidos/Python-V5/commit/2485a7af49296d8ec1bc0705708f02a623bf7873" TargetMode="External"/><Relationship Id="rId5" Type="http://schemas.openxmlformats.org/officeDocument/2006/relationships/hyperlink" Target="https://github.com/CoderContenidos/Python-V5/commit/91bdd5cc5cccafeaed8fe7f4c7c3b04e58e864c0" TargetMode="External"/><Relationship Id="rId6" Type="http://schemas.openxmlformats.org/officeDocument/2006/relationships/hyperlink" Target="https://github.com/CoderContenidos/Python-V5/commit/f532b5cf2a726f5ab3a6665d239640954143d904" TargetMode="External"/><Relationship Id="rId7" Type="http://schemas.openxmlformats.org/officeDocument/2006/relationships/hyperlink" Target="https://github.com/CoderContenidos/Python-V5/commit/1fb2e8aaa9a18ba35bab1a91d70dafcdb2e5d48e"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Guía de ejercicios complementarios</a:t>
            </a:r>
            <a:endParaRPr b="1" i="0" sz="4000" u="none" cap="none" strike="noStrike">
              <a:solidFill>
                <a:srgbClr val="EAFF6A"/>
              </a:solidFill>
              <a:latin typeface="DM Sans"/>
              <a:ea typeface="DM Sans"/>
              <a:cs typeface="DM Sans"/>
              <a:sym typeface="DM Sans"/>
            </a:endParaRPr>
          </a:p>
        </p:txBody>
      </p:sp>
      <p:sp>
        <p:nvSpPr>
          <p:cNvPr id="285" name="Google Shape;285;p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Python</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0"/>
          <p:cNvSpPr txBox="1"/>
          <p:nvPr/>
        </p:nvSpPr>
        <p:spPr>
          <a:xfrm>
            <a:off x="433850" y="478875"/>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pic>
        <p:nvPicPr>
          <p:cNvPr id="355" name="Google Shape;355;p10"/>
          <p:cNvPicPr preferRelativeResize="0"/>
          <p:nvPr/>
        </p:nvPicPr>
        <p:blipFill rotWithShape="1">
          <a:blip r:embed="rId3">
            <a:alphaModFix/>
          </a:blip>
          <a:srcRect b="0" l="0" r="0" t="0"/>
          <a:stretch/>
        </p:blipFill>
        <p:spPr>
          <a:xfrm>
            <a:off x="564400" y="1989750"/>
            <a:ext cx="3629025" cy="2657475"/>
          </a:xfrm>
          <a:prstGeom prst="rect">
            <a:avLst/>
          </a:prstGeom>
          <a:noFill/>
          <a:ln>
            <a:noFill/>
          </a:ln>
        </p:spPr>
      </p:pic>
      <p:sp>
        <p:nvSpPr>
          <p:cNvPr id="356" name="Google Shape;356;p10"/>
          <p:cNvSpPr txBox="1"/>
          <p:nvPr/>
        </p:nvSpPr>
        <p:spPr>
          <a:xfrm>
            <a:off x="497475" y="133395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357" name="Google Shape;357;p10"/>
          <p:cNvSpPr txBox="1"/>
          <p:nvPr/>
        </p:nvSpPr>
        <p:spPr>
          <a:xfrm>
            <a:off x="4704675" y="133395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pic>
        <p:nvPicPr>
          <p:cNvPr id="358" name="Google Shape;358;p10"/>
          <p:cNvPicPr preferRelativeResize="0"/>
          <p:nvPr/>
        </p:nvPicPr>
        <p:blipFill rotWithShape="1">
          <a:blip r:embed="rId4">
            <a:alphaModFix/>
          </a:blip>
          <a:srcRect b="0" l="0" r="0" t="0"/>
          <a:stretch/>
        </p:blipFill>
        <p:spPr>
          <a:xfrm>
            <a:off x="4704675" y="1989750"/>
            <a:ext cx="4086225" cy="2695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0"/>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El perfil</a:t>
            </a:r>
            <a:endParaRPr b="1" i="0" sz="1050" u="none" cap="none" strike="noStrike">
              <a:solidFill>
                <a:srgbClr val="E06C75"/>
              </a:solidFill>
              <a:highlight>
                <a:srgbClr val="23272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1012" name="Google Shape;1012;p100"/>
          <p:cNvSpPr txBox="1"/>
          <p:nvPr/>
        </p:nvSpPr>
        <p:spPr>
          <a:xfrm>
            <a:off x="419350" y="2282451"/>
            <a:ext cx="4039200" cy="1421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Agrega un apartado donde el usuario pueda ver su información (nombre, apellido, avatar, etc) y que tenga un acceso a un apartado para modificar dicha información (también que se pueda modificar la contraseña).</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1"/>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Ver y describir el peluche</a:t>
            </a:r>
            <a:endParaRPr b="1" i="0" sz="1050" u="none" cap="none" strike="noStrike">
              <a:solidFill>
                <a:srgbClr val="E06C75"/>
              </a:solidFill>
              <a:highlight>
                <a:srgbClr val="23272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1018" name="Google Shape;1018;p101"/>
          <p:cNvSpPr txBox="1"/>
          <p:nvPr/>
        </p:nvSpPr>
        <p:spPr>
          <a:xfrm>
            <a:off x="373000" y="2477051"/>
            <a:ext cx="4039200" cy="1698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rgbClr val="1E1E1E"/>
                </a:solidFill>
                <a:highlight>
                  <a:schemeClr val="lt1"/>
                </a:highlight>
                <a:latin typeface="DM Sans"/>
                <a:ea typeface="DM Sans"/>
                <a:cs typeface="DM Sans"/>
                <a:sym typeface="DM Sans"/>
              </a:rPr>
              <a:t>Agrégale al peluche animal un atributo para cargarle una imagen y una descripción, para esta última permitir que sea con formato de texto enriquecido. Ambos campos deben ser incluidos en todas las vistas relacionadas a peluche animal.</a:t>
            </a:r>
            <a:endParaRPr b="0" i="0" sz="1250" u="none" cap="none" strike="noStrike">
              <a:solidFill>
                <a:srgbClr val="1E1E1E"/>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0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3"/>
          <p:cNvSpPr txBox="1"/>
          <p:nvPr/>
        </p:nvSpPr>
        <p:spPr>
          <a:xfrm>
            <a:off x="377175" y="270400"/>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1029" name="Google Shape;1029;p103"/>
          <p:cNvSpPr txBox="1"/>
          <p:nvPr/>
        </p:nvSpPr>
        <p:spPr>
          <a:xfrm>
            <a:off x="482225" y="132075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1030" name="Google Shape;1030;p103"/>
          <p:cNvSpPr txBox="1"/>
          <p:nvPr/>
        </p:nvSpPr>
        <p:spPr>
          <a:xfrm>
            <a:off x="587275" y="1976550"/>
            <a:ext cx="2305800" cy="377100"/>
          </a:xfrm>
          <a:prstGeom prst="rect">
            <a:avLst/>
          </a:prstGeom>
          <a:noFill/>
          <a:ln>
            <a:noFill/>
          </a:ln>
        </p:spPr>
        <p:txBody>
          <a:bodyPr anchorCtr="0" anchor="t" bIns="91425" lIns="91425" spcFirstLastPara="1" rIns="91425" wrap="square" tIns="91425">
            <a:spAutoFit/>
          </a:bodyPr>
          <a:lstStyle/>
          <a:p>
            <a:pPr indent="-307975" lvl="0" marL="457200" marR="0" rtl="0" algn="l">
              <a:lnSpc>
                <a:spcPct val="100000"/>
              </a:lnSpc>
              <a:spcBef>
                <a:spcPts val="0"/>
              </a:spcBef>
              <a:spcAft>
                <a:spcPts val="1000"/>
              </a:spcAft>
              <a:buClr>
                <a:schemeClr val="dk1"/>
              </a:buClr>
              <a:buSzPts val="1250"/>
              <a:buFont typeface="DM Sans"/>
              <a:buChar char="●"/>
            </a:pPr>
            <a:r>
              <a:rPr b="1" i="0" lang="es" sz="1250" u="sng" cap="none" strike="noStrike">
                <a:solidFill>
                  <a:schemeClr val="hlink"/>
                </a:solidFill>
                <a:latin typeface="DM Sans"/>
                <a:ea typeface="DM Sans"/>
                <a:cs typeface="DM Sans"/>
                <a:sym typeface="DM Sans"/>
                <a:hlinkClick r:id="rId3"/>
              </a:rPr>
              <a:t>Disponible aquí</a:t>
            </a:r>
            <a:endParaRPr b="1" i="0" sz="1250" u="none" cap="none" strike="noStrike">
              <a:solidFill>
                <a:srgbClr val="61AFEF"/>
              </a:solidFill>
              <a:latin typeface="DM Sans"/>
              <a:ea typeface="DM Sans"/>
              <a:cs typeface="DM Sans"/>
              <a:sym typeface="DM Sans"/>
            </a:endParaRPr>
          </a:p>
        </p:txBody>
      </p:sp>
      <p:sp>
        <p:nvSpPr>
          <p:cNvPr id="1031" name="Google Shape;1031;p103"/>
          <p:cNvSpPr txBox="1"/>
          <p:nvPr/>
        </p:nvSpPr>
        <p:spPr>
          <a:xfrm>
            <a:off x="4572000" y="1237550"/>
            <a:ext cx="28149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sp>
        <p:nvSpPr>
          <p:cNvPr id="1032" name="Google Shape;1032;p103"/>
          <p:cNvSpPr txBox="1"/>
          <p:nvPr/>
        </p:nvSpPr>
        <p:spPr>
          <a:xfrm>
            <a:off x="4615091" y="1976554"/>
            <a:ext cx="3387000" cy="377100"/>
          </a:xfrm>
          <a:prstGeom prst="rect">
            <a:avLst/>
          </a:prstGeom>
          <a:noFill/>
          <a:ln>
            <a:noFill/>
          </a:ln>
        </p:spPr>
        <p:txBody>
          <a:bodyPr anchorCtr="0" anchor="t" bIns="91425" lIns="91425" spcFirstLastPara="1" rIns="91425" wrap="square" tIns="91425">
            <a:spAutoFit/>
          </a:bodyPr>
          <a:lstStyle/>
          <a:p>
            <a:pPr indent="-307975" lvl="0" marL="457200" marR="0" rtl="0" algn="l">
              <a:lnSpc>
                <a:spcPct val="100000"/>
              </a:lnSpc>
              <a:spcBef>
                <a:spcPts val="0"/>
              </a:spcBef>
              <a:spcAft>
                <a:spcPts val="0"/>
              </a:spcAft>
              <a:buClr>
                <a:schemeClr val="dk1"/>
              </a:buClr>
              <a:buSzPts val="1250"/>
              <a:buFont typeface="DM Sans"/>
              <a:buChar char="●"/>
            </a:pPr>
            <a:r>
              <a:rPr b="1" i="0" lang="es" sz="1250" u="sng" cap="none" strike="noStrike">
                <a:solidFill>
                  <a:schemeClr val="hlink"/>
                </a:solidFill>
                <a:latin typeface="DM Sans"/>
                <a:ea typeface="DM Sans"/>
                <a:cs typeface="DM Sans"/>
                <a:sym typeface="DM Sans"/>
                <a:hlinkClick r:id="rId4"/>
              </a:rPr>
              <a:t>Disponible aquí</a:t>
            </a:r>
            <a:endParaRPr b="1" i="0" sz="1250" u="none" cap="none" strike="noStrike">
              <a:solidFill>
                <a:srgbClr val="61AFEF"/>
              </a:solidFill>
              <a:latin typeface="DM Sans"/>
              <a:ea typeface="DM Sans"/>
              <a:cs typeface="DM Sans"/>
              <a:sym typeface="DM Sans"/>
            </a:endParaRPr>
          </a:p>
        </p:txBody>
      </p:sp>
      <p:sp>
        <p:nvSpPr>
          <p:cNvPr id="1033" name="Google Shape;1033;p103"/>
          <p:cNvSpPr txBox="1"/>
          <p:nvPr/>
        </p:nvSpPr>
        <p:spPr>
          <a:xfrm>
            <a:off x="587275" y="2985688"/>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sp>
        <p:nvSpPr>
          <p:cNvPr id="1034" name="Google Shape;1034;p103"/>
          <p:cNvSpPr txBox="1"/>
          <p:nvPr/>
        </p:nvSpPr>
        <p:spPr>
          <a:xfrm>
            <a:off x="629700" y="3641500"/>
            <a:ext cx="3000000" cy="377100"/>
          </a:xfrm>
          <a:prstGeom prst="rect">
            <a:avLst/>
          </a:prstGeom>
          <a:noFill/>
          <a:ln>
            <a:noFill/>
          </a:ln>
        </p:spPr>
        <p:txBody>
          <a:bodyPr anchorCtr="0" anchor="t" bIns="91425" lIns="91425" spcFirstLastPara="1" rIns="91425" wrap="square" tIns="91425">
            <a:spAutoFit/>
          </a:bodyPr>
          <a:lstStyle/>
          <a:p>
            <a:pPr indent="-307975" lvl="0" marL="457200" marR="0" rtl="0" algn="l">
              <a:lnSpc>
                <a:spcPct val="100000"/>
              </a:lnSpc>
              <a:spcBef>
                <a:spcPts val="0"/>
              </a:spcBef>
              <a:spcAft>
                <a:spcPts val="0"/>
              </a:spcAft>
              <a:buClr>
                <a:schemeClr val="dk1"/>
              </a:buClr>
              <a:buSzPts val="1250"/>
              <a:buFont typeface="DM Sans"/>
              <a:buChar char="●"/>
            </a:pPr>
            <a:r>
              <a:rPr b="1" i="0" lang="es" sz="1250" u="sng" cap="none" strike="noStrike">
                <a:solidFill>
                  <a:schemeClr val="hlink"/>
                </a:solidFill>
                <a:latin typeface="DM Sans"/>
                <a:ea typeface="DM Sans"/>
                <a:cs typeface="DM Sans"/>
                <a:sym typeface="DM Sans"/>
                <a:hlinkClick r:id="rId5"/>
              </a:rPr>
              <a:t>Disponible aquí</a:t>
            </a:r>
            <a:endParaRPr b="1" i="0" sz="1250" u="none" cap="none" strike="noStrike">
              <a:solidFill>
                <a:srgbClr val="61AFE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1"/>
          <p:cNvSpPr txBox="1"/>
          <p:nvPr/>
        </p:nvSpPr>
        <p:spPr>
          <a:xfrm>
            <a:off x="198475" y="68890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sp>
        <p:nvSpPr>
          <p:cNvPr id="364" name="Google Shape;364;p11"/>
          <p:cNvSpPr txBox="1"/>
          <p:nvPr/>
        </p:nvSpPr>
        <p:spPr>
          <a:xfrm>
            <a:off x="4619875" y="61702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4</a:t>
            </a:r>
            <a:endParaRPr b="0" i="0" sz="3400" u="none" cap="none" strike="noStrike">
              <a:solidFill>
                <a:srgbClr val="000000"/>
              </a:solidFill>
              <a:latin typeface="Arial"/>
              <a:ea typeface="Arial"/>
              <a:cs typeface="Arial"/>
              <a:sym typeface="Arial"/>
            </a:endParaRPr>
          </a:p>
        </p:txBody>
      </p:sp>
      <p:pic>
        <p:nvPicPr>
          <p:cNvPr id="365" name="Google Shape;365;p11"/>
          <p:cNvPicPr preferRelativeResize="0"/>
          <p:nvPr/>
        </p:nvPicPr>
        <p:blipFill rotWithShape="1">
          <a:blip r:embed="rId3">
            <a:alphaModFix/>
          </a:blip>
          <a:srcRect b="0" l="0" r="0" t="0"/>
          <a:stretch/>
        </p:blipFill>
        <p:spPr>
          <a:xfrm>
            <a:off x="198475" y="1399900"/>
            <a:ext cx="4084401" cy="2270125"/>
          </a:xfrm>
          <a:prstGeom prst="rect">
            <a:avLst/>
          </a:prstGeom>
          <a:noFill/>
          <a:ln>
            <a:noFill/>
          </a:ln>
        </p:spPr>
      </p:pic>
      <p:pic>
        <p:nvPicPr>
          <p:cNvPr id="366" name="Google Shape;366;p11"/>
          <p:cNvPicPr preferRelativeResize="0"/>
          <p:nvPr/>
        </p:nvPicPr>
        <p:blipFill rotWithShape="1">
          <a:blip r:embed="rId4">
            <a:alphaModFix/>
          </a:blip>
          <a:srcRect b="0" l="0" r="0" t="0"/>
          <a:stretch/>
        </p:blipFill>
        <p:spPr>
          <a:xfrm>
            <a:off x="4572000" y="1399900"/>
            <a:ext cx="4373524" cy="227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2"/>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Conjuntos, diccionarios y métodos de colecciones</a:t>
            </a:r>
            <a:endParaRPr b="1" i="0" sz="3500" u="none" cap="none" strike="noStrike">
              <a:solidFill>
                <a:srgbClr val="EAFF6A"/>
              </a:solidFill>
              <a:latin typeface="DM Sans"/>
              <a:ea typeface="DM Sans"/>
              <a:cs typeface="DM Sans"/>
              <a:sym typeface="DM Sans"/>
            </a:endParaRPr>
          </a:p>
        </p:txBody>
      </p:sp>
      <p:sp>
        <p:nvSpPr>
          <p:cNvPr id="372" name="Google Shape;372;p1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2</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3"/>
          <p:cNvSpPr txBox="1"/>
          <p:nvPr/>
        </p:nvSpPr>
        <p:spPr>
          <a:xfrm>
            <a:off x="4826050" y="2166600"/>
            <a:ext cx="4065000" cy="1108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1</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Para separar los nombres recuerda que puedes utilizar split.</a:t>
            </a:r>
            <a:endParaRPr b="0" i="0" sz="1200" u="none" cap="none" strike="noStrike">
              <a:solidFill>
                <a:srgbClr val="595959"/>
              </a:solidFill>
              <a:latin typeface="DM Sans"/>
              <a:ea typeface="DM Sans"/>
              <a:cs typeface="DM Sans"/>
              <a:sym typeface="DM Sans"/>
            </a:endParaRPr>
          </a:p>
        </p:txBody>
      </p:sp>
      <p:grpSp>
        <p:nvGrpSpPr>
          <p:cNvPr id="378" name="Google Shape;378;p13"/>
          <p:cNvGrpSpPr/>
          <p:nvPr/>
        </p:nvGrpSpPr>
        <p:grpSpPr>
          <a:xfrm>
            <a:off x="4838951" y="2289022"/>
            <a:ext cx="465285" cy="465285"/>
            <a:chOff x="4202550" y="994173"/>
            <a:chExt cx="738900" cy="738900"/>
          </a:xfrm>
        </p:grpSpPr>
        <p:sp>
          <p:nvSpPr>
            <p:cNvPr id="379" name="Google Shape;379;p13"/>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80" name="Google Shape;380;p13"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381" name="Google Shape;381;p13"/>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Nombres únicos</a:t>
            </a:r>
            <a:endParaRPr b="1" i="0" sz="3400" u="none" cap="none" strike="noStrike">
              <a:solidFill>
                <a:srgbClr val="595959"/>
              </a:solidFill>
              <a:latin typeface="DM Sans"/>
              <a:ea typeface="DM Sans"/>
              <a:cs typeface="DM Sans"/>
              <a:sym typeface="DM Sans"/>
            </a:endParaRPr>
          </a:p>
        </p:txBody>
      </p:sp>
      <p:sp>
        <p:nvSpPr>
          <p:cNvPr id="382" name="Google Shape;382;p13"/>
          <p:cNvSpPr txBox="1"/>
          <p:nvPr/>
        </p:nvSpPr>
        <p:spPr>
          <a:xfrm>
            <a:off x="419350" y="2056951"/>
            <a:ext cx="4039200" cy="1698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solicite al usuario ingresar nombres separados por comas. Luego, crea un conjunto con los nombres ingresados y muestra por pantalla la cantidad de nombres únicos en el conjunto.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4"/>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Actualizando la tienda</a:t>
            </a:r>
            <a:endParaRPr b="1" i="0" sz="3400" u="none" cap="none" strike="noStrike">
              <a:solidFill>
                <a:srgbClr val="595959"/>
              </a:solidFill>
              <a:latin typeface="DM Sans"/>
              <a:ea typeface="DM Sans"/>
              <a:cs typeface="DM Sans"/>
              <a:sym typeface="DM Sans"/>
            </a:endParaRPr>
          </a:p>
        </p:txBody>
      </p:sp>
      <p:sp>
        <p:nvSpPr>
          <p:cNvPr id="388" name="Google Shape;388;p14"/>
          <p:cNvSpPr txBox="1"/>
          <p:nvPr/>
        </p:nvSpPr>
        <p:spPr>
          <a:xfrm>
            <a:off x="419350" y="2056950"/>
            <a:ext cx="5126100" cy="272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simule un inventario de productos en una tienda. Inicia con un diccionario que contenga algunos productos y sus cantidades. Luego, permite al usuario agregar un nuevo producto con su cantidad y actualizar la cantidad de un producto existente. Muestra el inventario actualizado.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Productos y cantidades:</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Manzanas =&gt; 50</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Bananas =&gt; 30</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Peras =&gt; 40</a:t>
            </a:r>
            <a:endParaRPr b="0" i="0" sz="12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5"/>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Python uno, Python dos, Python 3...</a:t>
            </a:r>
            <a:endParaRPr b="1" i="0" sz="3400" u="none" cap="none" strike="noStrike">
              <a:solidFill>
                <a:srgbClr val="595959"/>
              </a:solidFill>
              <a:latin typeface="DM Sans"/>
              <a:ea typeface="DM Sans"/>
              <a:cs typeface="DM Sans"/>
              <a:sym typeface="DM Sans"/>
            </a:endParaRPr>
          </a:p>
        </p:txBody>
      </p:sp>
      <p:sp>
        <p:nvSpPr>
          <p:cNvPr id="394" name="Google Shape;394;p15"/>
          <p:cNvSpPr txBox="1"/>
          <p:nvPr/>
        </p:nvSpPr>
        <p:spPr>
          <a:xfrm>
            <a:off x="419350" y="2613001"/>
            <a:ext cx="4039200" cy="191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tome una oración ingresada por el usuario y realice las siguientes operaciones: convierte la oración a mayúsculas, cuenta cuántas veces aparece la palabra "python", y muestra la oración sin espacios en blanco al inicio y al final.</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6"/>
          <p:cNvSpPr txBox="1"/>
          <p:nvPr/>
        </p:nvSpPr>
        <p:spPr>
          <a:xfrm>
            <a:off x="4826050" y="2166600"/>
            <a:ext cx="4065000" cy="1108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4</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Recuerda el uso de split para separar valores de un string.</a:t>
            </a:r>
            <a:endParaRPr b="0" i="0" sz="1200" u="none" cap="none" strike="noStrike">
              <a:solidFill>
                <a:srgbClr val="595959"/>
              </a:solidFill>
              <a:latin typeface="DM Sans"/>
              <a:ea typeface="DM Sans"/>
              <a:cs typeface="DM Sans"/>
              <a:sym typeface="DM Sans"/>
            </a:endParaRPr>
          </a:p>
        </p:txBody>
      </p:sp>
      <p:grpSp>
        <p:nvGrpSpPr>
          <p:cNvPr id="400" name="Google Shape;400;p16"/>
          <p:cNvGrpSpPr/>
          <p:nvPr/>
        </p:nvGrpSpPr>
        <p:grpSpPr>
          <a:xfrm>
            <a:off x="4838951" y="2289022"/>
            <a:ext cx="465285" cy="465285"/>
            <a:chOff x="4202550" y="994173"/>
            <a:chExt cx="738900" cy="738900"/>
          </a:xfrm>
        </p:grpSpPr>
        <p:sp>
          <p:nvSpPr>
            <p:cNvPr id="401" name="Google Shape;401;p16"/>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02" name="Google Shape;402;p16"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403" name="Google Shape;403;p16"/>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4</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Intersectando y uniendo</a:t>
            </a:r>
            <a:endParaRPr b="1" i="0" sz="3400" u="none" cap="none" strike="noStrike">
              <a:solidFill>
                <a:srgbClr val="595959"/>
              </a:solidFill>
              <a:latin typeface="DM Sans"/>
              <a:ea typeface="DM Sans"/>
              <a:cs typeface="DM Sans"/>
              <a:sym typeface="DM Sans"/>
            </a:endParaRPr>
          </a:p>
        </p:txBody>
      </p:sp>
      <p:sp>
        <p:nvSpPr>
          <p:cNvPr id="404" name="Google Shape;404;p16"/>
          <p:cNvSpPr txBox="1"/>
          <p:nvPr/>
        </p:nvSpPr>
        <p:spPr>
          <a:xfrm>
            <a:off x="419350" y="2056951"/>
            <a:ext cx="4039200" cy="191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dos conjuntos con números ingresados por el usuario y separados por coma.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Luego, muestra cuáles elementos tienen en común los conjuntos y crea un nuevo conjunto que contenga la unión de ambos.</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0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8"/>
          <p:cNvSpPr txBox="1"/>
          <p:nvPr/>
        </p:nvSpPr>
        <p:spPr>
          <a:xfrm>
            <a:off x="285525" y="312825"/>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415" name="Google Shape;415;p18"/>
          <p:cNvSpPr txBox="1"/>
          <p:nvPr/>
        </p:nvSpPr>
        <p:spPr>
          <a:xfrm>
            <a:off x="75825" y="119555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416" name="Google Shape;416;p18"/>
          <p:cNvSpPr txBox="1"/>
          <p:nvPr/>
        </p:nvSpPr>
        <p:spPr>
          <a:xfrm>
            <a:off x="4922375" y="119555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pic>
        <p:nvPicPr>
          <p:cNvPr id="417" name="Google Shape;417;p18"/>
          <p:cNvPicPr preferRelativeResize="0"/>
          <p:nvPr/>
        </p:nvPicPr>
        <p:blipFill rotWithShape="1">
          <a:blip r:embed="rId3">
            <a:alphaModFix/>
          </a:blip>
          <a:srcRect b="0" l="0" r="0" t="0"/>
          <a:stretch/>
        </p:blipFill>
        <p:spPr>
          <a:xfrm>
            <a:off x="75825" y="2023075"/>
            <a:ext cx="4667425" cy="2223300"/>
          </a:xfrm>
          <a:prstGeom prst="rect">
            <a:avLst/>
          </a:prstGeom>
          <a:noFill/>
          <a:ln>
            <a:noFill/>
          </a:ln>
        </p:spPr>
      </p:pic>
      <p:pic>
        <p:nvPicPr>
          <p:cNvPr id="418" name="Google Shape;418;p18"/>
          <p:cNvPicPr preferRelativeResize="0"/>
          <p:nvPr/>
        </p:nvPicPr>
        <p:blipFill rotWithShape="1">
          <a:blip r:embed="rId4">
            <a:alphaModFix/>
          </a:blip>
          <a:srcRect b="0" l="0" r="0" t="0"/>
          <a:stretch/>
        </p:blipFill>
        <p:spPr>
          <a:xfrm>
            <a:off x="4877275" y="2023075"/>
            <a:ext cx="4059501" cy="2223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9"/>
          <p:cNvSpPr txBox="1"/>
          <p:nvPr/>
        </p:nvSpPr>
        <p:spPr>
          <a:xfrm>
            <a:off x="284238" y="44632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sp>
        <p:nvSpPr>
          <p:cNvPr id="424" name="Google Shape;424;p19"/>
          <p:cNvSpPr txBox="1"/>
          <p:nvPr/>
        </p:nvSpPr>
        <p:spPr>
          <a:xfrm>
            <a:off x="3800100" y="44632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4</a:t>
            </a:r>
            <a:endParaRPr b="0" i="0" sz="3400" u="none" cap="none" strike="noStrike">
              <a:solidFill>
                <a:srgbClr val="000000"/>
              </a:solidFill>
              <a:latin typeface="Arial"/>
              <a:ea typeface="Arial"/>
              <a:cs typeface="Arial"/>
              <a:sym typeface="Arial"/>
            </a:endParaRPr>
          </a:p>
        </p:txBody>
      </p:sp>
      <p:pic>
        <p:nvPicPr>
          <p:cNvPr id="425" name="Google Shape;425;p19"/>
          <p:cNvPicPr preferRelativeResize="0"/>
          <p:nvPr/>
        </p:nvPicPr>
        <p:blipFill rotWithShape="1">
          <a:blip r:embed="rId3">
            <a:alphaModFix/>
          </a:blip>
          <a:srcRect b="0" l="0" r="0" t="0"/>
          <a:stretch/>
        </p:blipFill>
        <p:spPr>
          <a:xfrm>
            <a:off x="284250" y="1210325"/>
            <a:ext cx="3415850" cy="2048150"/>
          </a:xfrm>
          <a:prstGeom prst="rect">
            <a:avLst/>
          </a:prstGeom>
          <a:noFill/>
          <a:ln>
            <a:noFill/>
          </a:ln>
        </p:spPr>
      </p:pic>
      <p:pic>
        <p:nvPicPr>
          <p:cNvPr id="426" name="Google Shape;426;p19"/>
          <p:cNvPicPr preferRelativeResize="0"/>
          <p:nvPr/>
        </p:nvPicPr>
        <p:blipFill rotWithShape="1">
          <a:blip r:embed="rId4">
            <a:alphaModFix/>
          </a:blip>
          <a:srcRect b="0" l="0" r="0" t="0"/>
          <a:stretch/>
        </p:blipFill>
        <p:spPr>
          <a:xfrm>
            <a:off x="3800100" y="1210325"/>
            <a:ext cx="5148100" cy="19957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
          <p:cNvSpPr/>
          <p:nvPr/>
        </p:nvSpPr>
        <p:spPr>
          <a:xfrm>
            <a:off x="6678875" y="16225"/>
            <a:ext cx="2465100" cy="51273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
          <p:cNvSpPr txBox="1"/>
          <p:nvPr/>
        </p:nvSpPr>
        <p:spPr>
          <a:xfrm>
            <a:off x="473350" y="619525"/>
            <a:ext cx="5913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¿Qué es?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 </a:t>
            </a:r>
            <a:endParaRPr b="1" i="0" sz="4000" u="none" cap="none" strike="noStrike">
              <a:solidFill>
                <a:schemeClr val="dk1"/>
              </a:solidFill>
              <a:latin typeface="DM Sans"/>
              <a:ea typeface="DM Sans"/>
              <a:cs typeface="DM Sans"/>
              <a:sym typeface="DM Sans"/>
            </a:endParaRPr>
          </a:p>
        </p:txBody>
      </p:sp>
      <p:sp>
        <p:nvSpPr>
          <p:cNvPr id="293" name="Google Shape;293;p2"/>
          <p:cNvSpPr txBox="1"/>
          <p:nvPr/>
        </p:nvSpPr>
        <p:spPr>
          <a:xfrm>
            <a:off x="457725" y="1644200"/>
            <a:ext cx="5651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Guía fue creada para que puedas focalizar en reforzar y afianzar, potenciar y poner en práctica los saberes adquiridos en clase. No tiene corrección ni los ejercicios serán evaluados dentro de las entregas.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¡A practicar! </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666666"/>
                </a:solidFill>
                <a:latin typeface="DM Sans"/>
                <a:ea typeface="DM Sans"/>
                <a:cs typeface="DM Sans"/>
                <a:sym typeface="DM Sans"/>
              </a:rPr>
              <a:t>Nota: Te recomendamos que descargues el archivo para que lo puedas editar</a:t>
            </a:r>
            <a:endParaRPr b="0" i="0" sz="1350" u="none" cap="none" strike="noStrike">
              <a:solidFill>
                <a:srgbClr val="666666"/>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294" name="Google Shape;294;p2"/>
          <p:cNvGrpSpPr/>
          <p:nvPr/>
        </p:nvGrpSpPr>
        <p:grpSpPr>
          <a:xfrm>
            <a:off x="6728956" y="728729"/>
            <a:ext cx="702103" cy="660429"/>
            <a:chOff x="3137108" y="2467173"/>
            <a:chExt cx="738900" cy="738900"/>
          </a:xfrm>
        </p:grpSpPr>
        <p:sp>
          <p:nvSpPr>
            <p:cNvPr id="295" name="Google Shape;295;p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2"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pic>
        <p:nvPicPr>
          <p:cNvPr id="297" name="Google Shape;297;p2"/>
          <p:cNvPicPr preferRelativeResize="0"/>
          <p:nvPr/>
        </p:nvPicPr>
        <p:blipFill rotWithShape="1">
          <a:blip r:embed="rId4">
            <a:alphaModFix/>
          </a:blip>
          <a:srcRect b="0" l="0" r="0" t="0"/>
          <a:stretch/>
        </p:blipFill>
        <p:spPr>
          <a:xfrm>
            <a:off x="7821821" y="4590000"/>
            <a:ext cx="1164379" cy="28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0"/>
          <p:cNvSpPr txBox="1"/>
          <p:nvPr/>
        </p:nvSpPr>
        <p:spPr>
          <a:xfrm>
            <a:off x="1461300" y="1711850"/>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Operadores básicos, expresiones anidadas y controladores de flujo</a:t>
            </a:r>
            <a:endParaRPr b="1" i="0" sz="3500" u="none" cap="none" strike="noStrike">
              <a:solidFill>
                <a:srgbClr val="EAFF6A"/>
              </a:solidFill>
              <a:latin typeface="DM Sans"/>
              <a:ea typeface="DM Sans"/>
              <a:cs typeface="DM Sans"/>
              <a:sym typeface="DM Sans"/>
            </a:endParaRPr>
          </a:p>
        </p:txBody>
      </p:sp>
      <p:sp>
        <p:nvSpPr>
          <p:cNvPr id="432" name="Google Shape;432;p20"/>
          <p:cNvSpPr txBox="1"/>
          <p:nvPr/>
        </p:nvSpPr>
        <p:spPr>
          <a:xfrm>
            <a:off x="1461300" y="12501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3</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1"/>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Paresitos</a:t>
            </a:r>
            <a:endParaRPr b="1" i="0" sz="3400" u="none" cap="none" strike="noStrike">
              <a:solidFill>
                <a:srgbClr val="595959"/>
              </a:solidFill>
              <a:latin typeface="DM Sans"/>
              <a:ea typeface="DM Sans"/>
              <a:cs typeface="DM Sans"/>
              <a:sym typeface="DM Sans"/>
            </a:endParaRPr>
          </a:p>
        </p:txBody>
      </p:sp>
      <p:sp>
        <p:nvSpPr>
          <p:cNvPr id="438" name="Google Shape;438;p21"/>
          <p:cNvSpPr txBox="1"/>
          <p:nvPr/>
        </p:nvSpPr>
        <p:spPr>
          <a:xfrm>
            <a:off x="419350" y="2056951"/>
            <a:ext cx="4039200" cy="914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solicite dos números enteros al usuario y determine si ambos son números pares.</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2"/>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x 3, x 5</a:t>
            </a:r>
            <a:endParaRPr b="1" i="0" sz="3400" u="none" cap="none" strike="noStrike">
              <a:solidFill>
                <a:srgbClr val="595959"/>
              </a:solidFill>
              <a:latin typeface="DM Sans"/>
              <a:ea typeface="DM Sans"/>
              <a:cs typeface="DM Sans"/>
              <a:sym typeface="DM Sans"/>
            </a:endParaRPr>
          </a:p>
        </p:txBody>
      </p:sp>
      <p:sp>
        <p:nvSpPr>
          <p:cNvPr id="444" name="Google Shape;444;p22"/>
          <p:cNvSpPr txBox="1"/>
          <p:nvPr/>
        </p:nvSpPr>
        <p:spPr>
          <a:xfrm>
            <a:off x="419350" y="2056951"/>
            <a:ext cx="4039200" cy="1437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que tome un número entero ingresado por el usuario y determine si es un número par, divisible por 3 y 5 al mismo tiempo, o ninguno de los anteriores.</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3"/>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¡Positivo! ¿Par sí o par no?</a:t>
            </a:r>
            <a:endParaRPr b="1" i="0" sz="3400" u="none" cap="none" strike="noStrike">
              <a:solidFill>
                <a:srgbClr val="595959"/>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450" name="Google Shape;450;p23"/>
          <p:cNvSpPr txBox="1"/>
          <p:nvPr/>
        </p:nvSpPr>
        <p:spPr>
          <a:xfrm>
            <a:off x="419350" y="2056950"/>
            <a:ext cx="5338200" cy="1175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solicite un número entero al usuario y determine si es un número negativo, positivo o igual a cero. En caso de ser positivo, verifica si es par o impar.</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4"/>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4</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Alineando la condicional</a:t>
            </a:r>
            <a:endParaRPr b="1" i="0" sz="3400" u="none" cap="none" strike="noStrike">
              <a:solidFill>
                <a:srgbClr val="595959"/>
              </a:solidFill>
              <a:latin typeface="DM Sans"/>
              <a:ea typeface="DM Sans"/>
              <a:cs typeface="DM Sans"/>
              <a:sym typeface="DM Sans"/>
            </a:endParaRPr>
          </a:p>
        </p:txBody>
      </p:sp>
      <p:sp>
        <p:nvSpPr>
          <p:cNvPr id="456" name="Google Shape;456;p24"/>
          <p:cNvSpPr txBox="1"/>
          <p:nvPr/>
        </p:nvSpPr>
        <p:spPr>
          <a:xfrm>
            <a:off x="419350" y="2056951"/>
            <a:ext cx="4039200" cy="1437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que tome un número entero ingresado por el usuario y muestre "Es positivo" si el número es mayor que cero, de lo contrario, muestra "No es positivo".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6"/>
          <p:cNvSpPr txBox="1"/>
          <p:nvPr/>
        </p:nvSpPr>
        <p:spPr>
          <a:xfrm>
            <a:off x="296100" y="334025"/>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467" name="Google Shape;467;p26"/>
          <p:cNvSpPr txBox="1"/>
          <p:nvPr/>
        </p:nvSpPr>
        <p:spPr>
          <a:xfrm>
            <a:off x="810725" y="142210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468" name="Google Shape;468;p26"/>
          <p:cNvSpPr txBox="1"/>
          <p:nvPr/>
        </p:nvSpPr>
        <p:spPr>
          <a:xfrm>
            <a:off x="691100" y="342900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pic>
        <p:nvPicPr>
          <p:cNvPr id="469" name="Google Shape;469;p26"/>
          <p:cNvPicPr preferRelativeResize="0"/>
          <p:nvPr/>
        </p:nvPicPr>
        <p:blipFill rotWithShape="1">
          <a:blip r:embed="rId3">
            <a:alphaModFix/>
          </a:blip>
          <a:srcRect b="0" l="0" r="0" t="0"/>
          <a:stretch/>
        </p:blipFill>
        <p:spPr>
          <a:xfrm>
            <a:off x="3870100" y="1045025"/>
            <a:ext cx="4193405" cy="1526725"/>
          </a:xfrm>
          <a:prstGeom prst="rect">
            <a:avLst/>
          </a:prstGeom>
          <a:noFill/>
          <a:ln>
            <a:noFill/>
          </a:ln>
        </p:spPr>
      </p:pic>
      <p:pic>
        <p:nvPicPr>
          <p:cNvPr id="470" name="Google Shape;470;p26"/>
          <p:cNvPicPr preferRelativeResize="0"/>
          <p:nvPr/>
        </p:nvPicPr>
        <p:blipFill rotWithShape="1">
          <a:blip r:embed="rId4">
            <a:alphaModFix/>
          </a:blip>
          <a:srcRect b="0" l="0" r="0" t="0"/>
          <a:stretch/>
        </p:blipFill>
        <p:spPr>
          <a:xfrm>
            <a:off x="3870100" y="2763700"/>
            <a:ext cx="4905600" cy="174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7"/>
          <p:cNvSpPr txBox="1"/>
          <p:nvPr/>
        </p:nvSpPr>
        <p:spPr>
          <a:xfrm>
            <a:off x="627475" y="77515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sp>
        <p:nvSpPr>
          <p:cNvPr id="476" name="Google Shape;476;p27"/>
          <p:cNvSpPr txBox="1"/>
          <p:nvPr/>
        </p:nvSpPr>
        <p:spPr>
          <a:xfrm>
            <a:off x="4369525" y="85192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4</a:t>
            </a:r>
            <a:endParaRPr b="0" i="0" sz="3400" u="none" cap="none" strike="noStrike">
              <a:solidFill>
                <a:srgbClr val="000000"/>
              </a:solidFill>
              <a:latin typeface="Arial"/>
              <a:ea typeface="Arial"/>
              <a:cs typeface="Arial"/>
              <a:sym typeface="Arial"/>
            </a:endParaRPr>
          </a:p>
        </p:txBody>
      </p:sp>
      <p:pic>
        <p:nvPicPr>
          <p:cNvPr id="477" name="Google Shape;477;p27"/>
          <p:cNvPicPr preferRelativeResize="0"/>
          <p:nvPr/>
        </p:nvPicPr>
        <p:blipFill rotWithShape="1">
          <a:blip r:embed="rId3">
            <a:alphaModFix/>
          </a:blip>
          <a:srcRect b="0" l="0" r="0" t="0"/>
          <a:stretch/>
        </p:blipFill>
        <p:spPr>
          <a:xfrm>
            <a:off x="551650" y="1812825"/>
            <a:ext cx="3716825" cy="2234100"/>
          </a:xfrm>
          <a:prstGeom prst="rect">
            <a:avLst/>
          </a:prstGeom>
          <a:noFill/>
          <a:ln>
            <a:noFill/>
          </a:ln>
        </p:spPr>
      </p:pic>
      <p:pic>
        <p:nvPicPr>
          <p:cNvPr id="478" name="Google Shape;478;p27"/>
          <p:cNvPicPr preferRelativeResize="0"/>
          <p:nvPr/>
        </p:nvPicPr>
        <p:blipFill rotWithShape="1">
          <a:blip r:embed="rId4">
            <a:alphaModFix/>
          </a:blip>
          <a:srcRect b="0" l="0" r="0" t="0"/>
          <a:stretch/>
        </p:blipFill>
        <p:spPr>
          <a:xfrm>
            <a:off x="4369525" y="1812825"/>
            <a:ext cx="4638675" cy="826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8"/>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Controladores de flujo II</a:t>
            </a:r>
            <a:endParaRPr b="1" i="0" sz="3500" u="none" cap="none" strike="noStrike">
              <a:solidFill>
                <a:srgbClr val="EAFF6A"/>
              </a:solidFill>
              <a:latin typeface="DM Sans"/>
              <a:ea typeface="DM Sans"/>
              <a:cs typeface="DM Sans"/>
              <a:sym typeface="DM Sans"/>
            </a:endParaRPr>
          </a:p>
        </p:txBody>
      </p:sp>
      <p:sp>
        <p:nvSpPr>
          <p:cNvPr id="484" name="Google Shape;484;p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4</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9"/>
          <p:cNvSpPr txBox="1"/>
          <p:nvPr/>
        </p:nvSpPr>
        <p:spPr>
          <a:xfrm>
            <a:off x="4826050" y="2166600"/>
            <a:ext cx="4065000" cy="1293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1</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En este ejercicio deberás utilizar 2 bucles anidados. Uno para todo y el otro para la generación de la tabla.</a:t>
            </a:r>
            <a:endParaRPr b="0" i="0" sz="1200" u="none" cap="none" strike="noStrike">
              <a:solidFill>
                <a:srgbClr val="595959"/>
              </a:solidFill>
              <a:latin typeface="DM Sans"/>
              <a:ea typeface="DM Sans"/>
              <a:cs typeface="DM Sans"/>
              <a:sym typeface="DM Sans"/>
            </a:endParaRPr>
          </a:p>
        </p:txBody>
      </p:sp>
      <p:grpSp>
        <p:nvGrpSpPr>
          <p:cNvPr id="490" name="Google Shape;490;p29"/>
          <p:cNvGrpSpPr/>
          <p:nvPr/>
        </p:nvGrpSpPr>
        <p:grpSpPr>
          <a:xfrm>
            <a:off x="4838951" y="2289022"/>
            <a:ext cx="465285" cy="465285"/>
            <a:chOff x="4202550" y="994173"/>
            <a:chExt cx="738900" cy="738900"/>
          </a:xfrm>
        </p:grpSpPr>
        <p:sp>
          <p:nvSpPr>
            <p:cNvPr id="491" name="Google Shape;491;p2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492" name="Google Shape;492;p29"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493" name="Google Shape;493;p29"/>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Hay tabla</a:t>
            </a:r>
            <a:endParaRPr b="1" i="0" sz="3400" u="none" cap="none" strike="noStrike">
              <a:solidFill>
                <a:srgbClr val="595959"/>
              </a:solidFill>
              <a:latin typeface="DM Sans"/>
              <a:ea typeface="DM Sans"/>
              <a:cs typeface="DM Sans"/>
              <a:sym typeface="DM Sans"/>
            </a:endParaRPr>
          </a:p>
        </p:txBody>
      </p:sp>
      <p:sp>
        <p:nvSpPr>
          <p:cNvPr id="494" name="Google Shape;494;p29"/>
          <p:cNvSpPr txBox="1"/>
          <p:nvPr/>
        </p:nvSpPr>
        <p:spPr>
          <a:xfrm>
            <a:off x="419350" y="2056951"/>
            <a:ext cx="4039200" cy="1698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que tome un número entero positivo ingresado por el usuario y muestre la tabla de multiplicar de ese número. Repite la solicitud al usuario de ingresar un nuevo número hasta que ingrese un cero.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
          <p:cNvSpPr txBox="1"/>
          <p:nvPr/>
        </p:nvSpPr>
        <p:spPr>
          <a:xfrm>
            <a:off x="475500" y="468275"/>
            <a:ext cx="816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Sobre los ejercicios</a:t>
            </a:r>
            <a:endParaRPr b="1" i="0" sz="4000" u="none" cap="none" strike="noStrike">
              <a:solidFill>
                <a:schemeClr val="dk1"/>
              </a:solidFill>
              <a:latin typeface="DM Sans"/>
              <a:ea typeface="DM Sans"/>
              <a:cs typeface="DM Sans"/>
              <a:sym typeface="DM Sans"/>
            </a:endParaRPr>
          </a:p>
        </p:txBody>
      </p:sp>
      <p:sp>
        <p:nvSpPr>
          <p:cNvPr id="303" name="Google Shape;303;p3"/>
          <p:cNvSpPr txBox="1"/>
          <p:nvPr/>
        </p:nvSpPr>
        <p:spPr>
          <a:xfrm>
            <a:off x="475500" y="1584275"/>
            <a:ext cx="3834600" cy="306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s" sz="1250" u="none" cap="none" strike="noStrike">
                <a:solidFill>
                  <a:schemeClr val="dk1"/>
                </a:solidFill>
                <a:highlight>
                  <a:srgbClr val="EAFF6A"/>
                </a:highlight>
                <a:latin typeface="DM Sans"/>
                <a:ea typeface="DM Sans"/>
                <a:cs typeface="DM Sans"/>
                <a:sym typeface="DM Sans"/>
              </a:rPr>
              <a:t>Ejercicios:</a:t>
            </a:r>
            <a:r>
              <a:rPr b="0" i="0" lang="es" sz="1250" u="none" cap="none" strike="noStrike">
                <a:solidFill>
                  <a:schemeClr val="dk1"/>
                </a:solidFill>
                <a:latin typeface="DM Sans"/>
                <a:ea typeface="DM Sans"/>
                <a:cs typeface="DM Sans"/>
                <a:sym typeface="DM Sans"/>
              </a:rPr>
              <a:t> son propuestas de ejercitación práctica complementaria, basadas en problemáticas comunes del desarrollo de aplicaciones. Algunas consignas son específicas, pero otras son un poco más abiertas, con la intención de familiarizarnos con formatos narrativos en la solicitud de funcionalidades a programar.</a:t>
            </a:r>
            <a:endParaRPr b="0" i="0" sz="12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Clr>
                <a:schemeClr val="dk1"/>
              </a:buClr>
              <a:buSzPts val="1100"/>
              <a:buFont typeface="Arial"/>
              <a:buNone/>
            </a:pPr>
            <a:r>
              <a:rPr b="1" i="0" lang="es" sz="1250" u="none" cap="none" strike="noStrike">
                <a:solidFill>
                  <a:schemeClr val="dk1"/>
                </a:solidFill>
                <a:highlight>
                  <a:srgbClr val="EAFF6A"/>
                </a:highlight>
                <a:latin typeface="DM Sans"/>
                <a:ea typeface="DM Sans"/>
                <a:cs typeface="DM Sans"/>
                <a:sym typeface="DM Sans"/>
              </a:rPr>
              <a:t>Notas:</a:t>
            </a:r>
            <a:r>
              <a:rPr b="0" i="0" lang="es" sz="1250" u="none" cap="none" strike="noStrike">
                <a:solidFill>
                  <a:schemeClr val="dk1"/>
                </a:solidFill>
                <a:latin typeface="DM Sans"/>
                <a:ea typeface="DM Sans"/>
                <a:cs typeface="DM Sans"/>
                <a:sym typeface="DM Sans"/>
              </a:rPr>
              <a:t>  hay ejercicios que presentan una nota, la cual nos brinda más información o tips para desarrollarlo </a:t>
            </a:r>
            <a:endParaRPr b="0" i="0" sz="12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1000"/>
              </a:spcAft>
              <a:buClr>
                <a:schemeClr val="dk1"/>
              </a:buClr>
              <a:buSzPts val="1100"/>
              <a:buFont typeface="Arial"/>
              <a:buNone/>
            </a:pPr>
            <a:r>
              <a:rPr b="0" i="0" lang="es" sz="1250" u="none" cap="none" strike="noStrike">
                <a:solidFill>
                  <a:schemeClr val="dk1"/>
                </a:solidFill>
                <a:latin typeface="DM Sans"/>
                <a:ea typeface="DM Sans"/>
                <a:cs typeface="DM Sans"/>
                <a:sym typeface="DM Sans"/>
              </a:rPr>
              <a:t>(nota: modo hardcore hacerlo sin leer las notas).</a:t>
            </a:r>
            <a:endParaRPr b="0" i="0" sz="1250" u="none" cap="none" strike="noStrike">
              <a:solidFill>
                <a:srgbClr val="000000"/>
              </a:solidFill>
              <a:latin typeface="DM Sans"/>
              <a:ea typeface="DM Sans"/>
              <a:cs typeface="DM Sans"/>
              <a:sym typeface="DM Sans"/>
            </a:endParaRPr>
          </a:p>
        </p:txBody>
      </p:sp>
      <p:sp>
        <p:nvSpPr>
          <p:cNvPr id="304" name="Google Shape;304;p3"/>
          <p:cNvSpPr txBox="1"/>
          <p:nvPr/>
        </p:nvSpPr>
        <p:spPr>
          <a:xfrm>
            <a:off x="4529725" y="1584275"/>
            <a:ext cx="3834600" cy="249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50"/>
              <a:buFont typeface="Arial"/>
              <a:buNone/>
            </a:pPr>
            <a:r>
              <a:rPr b="1" i="0" lang="es" sz="1250" u="none" cap="none" strike="noStrike">
                <a:solidFill>
                  <a:schemeClr val="dk1"/>
                </a:solidFill>
                <a:highlight>
                  <a:srgbClr val="EAFF6A"/>
                </a:highlight>
                <a:latin typeface="DM Sans"/>
                <a:ea typeface="DM Sans"/>
                <a:cs typeface="DM Sans"/>
                <a:sym typeface="DM Sans"/>
              </a:rPr>
              <a:t>Resoluciones propuestas:</a:t>
            </a:r>
            <a:r>
              <a:rPr b="0" i="0" lang="es" sz="1250" u="none" cap="none" strike="noStrike">
                <a:solidFill>
                  <a:schemeClr val="dk1"/>
                </a:solidFill>
                <a:latin typeface="DM Sans"/>
                <a:ea typeface="DM Sans"/>
                <a:cs typeface="DM Sans"/>
                <a:sym typeface="DM Sans"/>
              </a:rPr>
              <a:t> encontrarás las resoluciones para que las compares con tus propias soluciones. Es propuesta porque </a:t>
            </a:r>
            <a:r>
              <a:rPr b="1" i="0" lang="es" sz="1250" u="none" cap="none" strike="noStrike">
                <a:solidFill>
                  <a:schemeClr val="dk1"/>
                </a:solidFill>
                <a:latin typeface="DM Sans"/>
                <a:ea typeface="DM Sans"/>
                <a:cs typeface="DM Sans"/>
                <a:sym typeface="DM Sans"/>
              </a:rPr>
              <a:t>no es perfecta</a:t>
            </a:r>
            <a:r>
              <a:rPr b="0" i="0" lang="es" sz="1250" u="none" cap="none" strike="noStrike">
                <a:solidFill>
                  <a:schemeClr val="dk1"/>
                </a:solidFill>
                <a:latin typeface="DM Sans"/>
                <a:ea typeface="DM Sans"/>
                <a:cs typeface="DM Sans"/>
                <a:sym typeface="DM Sans"/>
              </a:rPr>
              <a:t>, en desarrollo de software ninguna solución es infalible, y mucho depende del contexto, por lo cual si tu resolución presenta una funcionalidad  similar o mejor a la propuesta ¡felicidades, resolviste el ejercicio!. </a:t>
            </a:r>
            <a:endParaRPr b="0" i="0" sz="1250" u="none" cap="none" strike="noStrike">
              <a:solidFill>
                <a:schemeClr val="dk1"/>
              </a:solidFill>
              <a:latin typeface="DM Sans"/>
              <a:ea typeface="DM Sans"/>
              <a:cs typeface="DM Sans"/>
              <a:sym typeface="DM Sans"/>
            </a:endParaRPr>
          </a:p>
          <a:p>
            <a:pPr indent="0" lvl="0" marL="0" marR="0" rtl="0" algn="l">
              <a:lnSpc>
                <a:spcPct val="115000"/>
              </a:lnSpc>
              <a:spcBef>
                <a:spcPts val="1000"/>
              </a:spcBef>
              <a:spcAft>
                <a:spcPts val="1000"/>
              </a:spcAft>
              <a:buClr>
                <a:srgbClr val="000000"/>
              </a:buClr>
              <a:buSzPts val="1250"/>
              <a:buFont typeface="Arial"/>
              <a:buNone/>
            </a:pPr>
            <a:r>
              <a:rPr b="1" i="0" lang="es" sz="1250" u="none" cap="none" strike="noStrike">
                <a:solidFill>
                  <a:schemeClr val="dk1"/>
                </a:solidFill>
                <a:highlight>
                  <a:srgbClr val="EAFF6A"/>
                </a:highlight>
                <a:latin typeface="DM Sans"/>
                <a:ea typeface="DM Sans"/>
                <a:cs typeface="DM Sans"/>
                <a:sym typeface="DM Sans"/>
              </a:rPr>
              <a:t>Repositorio en GitHub:</a:t>
            </a:r>
            <a:r>
              <a:rPr b="0" i="0" lang="es" sz="1250" u="none" cap="none" strike="noStrike">
                <a:solidFill>
                  <a:schemeClr val="dk1"/>
                </a:solidFill>
                <a:latin typeface="DM Sans"/>
                <a:ea typeface="DM Sans"/>
                <a:cs typeface="DM Sans"/>
                <a:sym typeface="DM Sans"/>
              </a:rPr>
              <a:t> Podrás encontrar las resoluciones alojadas en </a:t>
            </a:r>
            <a:r>
              <a:rPr b="1" i="0" lang="es" sz="1250" u="sng" cap="none" strike="noStrike">
                <a:solidFill>
                  <a:schemeClr val="hlink"/>
                </a:solidFill>
                <a:latin typeface="DM Sans"/>
                <a:ea typeface="DM Sans"/>
                <a:cs typeface="DM Sans"/>
                <a:sym typeface="DM Sans"/>
                <a:hlinkClick r:id="rId3"/>
              </a:rPr>
              <a:t>GitHub</a:t>
            </a:r>
            <a:r>
              <a:rPr b="0" i="0" lang="es" sz="1250" u="none" cap="none" strike="noStrike">
                <a:solidFill>
                  <a:schemeClr val="dk1"/>
                </a:solidFill>
                <a:latin typeface="DM Sans"/>
                <a:ea typeface="DM Sans"/>
                <a:cs typeface="DM Sans"/>
                <a:sym typeface="DM Sans"/>
              </a:rPr>
              <a:t>.</a:t>
            </a:r>
            <a:endParaRPr b="1" i="0" sz="1250" u="none" cap="none" strike="noStrike">
              <a:solidFill>
                <a:schemeClr val="dk1"/>
              </a:solidFill>
              <a:highlight>
                <a:srgbClr val="EAFF6A"/>
              </a:highlight>
              <a:latin typeface="DM Sans"/>
              <a:ea typeface="DM Sans"/>
              <a:cs typeface="DM Sans"/>
              <a:sym typeface="DM Sans"/>
            </a:endParaRPr>
          </a:p>
        </p:txBody>
      </p:sp>
      <p:sp>
        <p:nvSpPr>
          <p:cNvPr id="305" name="Google Shape;305;p3"/>
          <p:cNvSpPr txBox="1"/>
          <p:nvPr/>
        </p:nvSpPr>
        <p:spPr>
          <a:xfrm>
            <a:off x="475500" y="1207175"/>
            <a:ext cx="8193000" cy="3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50"/>
              <a:buFont typeface="Arial"/>
              <a:buNone/>
            </a:pPr>
            <a:r>
              <a:rPr b="0" i="0" lang="es" sz="1250" u="none" cap="none" strike="noStrike">
                <a:solidFill>
                  <a:srgbClr val="000000"/>
                </a:solidFill>
                <a:latin typeface="DM Sans"/>
                <a:ea typeface="DM Sans"/>
                <a:cs typeface="DM Sans"/>
                <a:sym typeface="DM Sans"/>
              </a:rPr>
              <a:t>Podemos identificar los elementos en:</a:t>
            </a:r>
            <a:endParaRPr b="0" i="0" sz="1250" u="none" cap="none" strike="noStrike">
              <a:solidFill>
                <a:srgbClr val="000000"/>
              </a:solidFill>
              <a:latin typeface="DM Sans"/>
              <a:ea typeface="DM Sans"/>
              <a:cs typeface="DM Sans"/>
              <a:sym typeface="DM Sans"/>
            </a:endParaRPr>
          </a:p>
        </p:txBody>
      </p:sp>
      <p:sp>
        <p:nvSpPr>
          <p:cNvPr id="306" name="Google Shape;306;p3"/>
          <p:cNvSpPr/>
          <p:nvPr/>
        </p:nvSpPr>
        <p:spPr>
          <a:xfrm>
            <a:off x="542050" y="1076300"/>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0"/>
          <p:cNvSpPr txBox="1"/>
          <p:nvPr/>
        </p:nvSpPr>
        <p:spPr>
          <a:xfrm>
            <a:off x="4826050" y="2166600"/>
            <a:ext cx="4065000" cy="1293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2</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Recuerda usar el split para separar un string. También ten presente la funcionalidad enumerate.</a:t>
            </a:r>
            <a:endParaRPr b="0" i="0" sz="1200" u="none" cap="none" strike="noStrike">
              <a:solidFill>
                <a:srgbClr val="595959"/>
              </a:solidFill>
              <a:latin typeface="DM Sans"/>
              <a:ea typeface="DM Sans"/>
              <a:cs typeface="DM Sans"/>
              <a:sym typeface="DM Sans"/>
            </a:endParaRPr>
          </a:p>
        </p:txBody>
      </p:sp>
      <p:grpSp>
        <p:nvGrpSpPr>
          <p:cNvPr id="500" name="Google Shape;500;p30"/>
          <p:cNvGrpSpPr/>
          <p:nvPr/>
        </p:nvGrpSpPr>
        <p:grpSpPr>
          <a:xfrm>
            <a:off x="4838951" y="2289022"/>
            <a:ext cx="465285" cy="465285"/>
            <a:chOff x="4202550" y="994173"/>
            <a:chExt cx="738900" cy="738900"/>
          </a:xfrm>
        </p:grpSpPr>
        <p:sp>
          <p:nvSpPr>
            <p:cNvPr id="501" name="Google Shape;501;p3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02" name="Google Shape;502;p30"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503" name="Google Shape;503;p30"/>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Ubica la palabra</a:t>
            </a:r>
            <a:endParaRPr b="1" i="0" sz="3400" u="none" cap="none" strike="noStrike">
              <a:solidFill>
                <a:srgbClr val="595959"/>
              </a:solidFill>
              <a:latin typeface="DM Sans"/>
              <a:ea typeface="DM Sans"/>
              <a:cs typeface="DM Sans"/>
              <a:sym typeface="DM Sans"/>
            </a:endParaRPr>
          </a:p>
        </p:txBody>
      </p:sp>
      <p:sp>
        <p:nvSpPr>
          <p:cNvPr id="504" name="Google Shape;504;p30"/>
          <p:cNvSpPr txBox="1"/>
          <p:nvPr/>
        </p:nvSpPr>
        <p:spPr>
          <a:xfrm>
            <a:off x="419350" y="2088876"/>
            <a:ext cx="4039200" cy="1175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que tome una lista de nombres ingresados por el usuario separados por un espacio y los liste mostrando su ubicacion.</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1"/>
          <p:cNvSpPr txBox="1"/>
          <p:nvPr/>
        </p:nvSpPr>
        <p:spPr>
          <a:xfrm>
            <a:off x="4826050" y="2166600"/>
            <a:ext cx="4065000" cy="1108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3</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Podemos utilizar el operador ‘in’ para corroborar si tiene vocales o no 😉</a:t>
            </a:r>
            <a:endParaRPr b="0" i="0" sz="1200" u="none" cap="none" strike="noStrike">
              <a:solidFill>
                <a:srgbClr val="595959"/>
              </a:solidFill>
              <a:latin typeface="DM Sans"/>
              <a:ea typeface="DM Sans"/>
              <a:cs typeface="DM Sans"/>
              <a:sym typeface="DM Sans"/>
            </a:endParaRPr>
          </a:p>
        </p:txBody>
      </p:sp>
      <p:grpSp>
        <p:nvGrpSpPr>
          <p:cNvPr id="510" name="Google Shape;510;p31"/>
          <p:cNvGrpSpPr/>
          <p:nvPr/>
        </p:nvGrpSpPr>
        <p:grpSpPr>
          <a:xfrm>
            <a:off x="4838951" y="2289022"/>
            <a:ext cx="465285" cy="465285"/>
            <a:chOff x="4202550" y="994173"/>
            <a:chExt cx="738900" cy="738900"/>
          </a:xfrm>
        </p:grpSpPr>
        <p:sp>
          <p:nvSpPr>
            <p:cNvPr id="511" name="Google Shape;511;p31"/>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12" name="Google Shape;512;p31"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513" name="Google Shape;513;p31"/>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¿Vocales perdidas?</a:t>
            </a:r>
            <a:endParaRPr b="1" i="0" sz="3400" u="none" cap="none" strike="noStrike">
              <a:solidFill>
                <a:srgbClr val="595959"/>
              </a:solidFill>
              <a:latin typeface="DM Sans"/>
              <a:ea typeface="DM Sans"/>
              <a:cs typeface="DM Sans"/>
              <a:sym typeface="DM Sans"/>
            </a:endParaRPr>
          </a:p>
        </p:txBody>
      </p:sp>
      <p:sp>
        <p:nvSpPr>
          <p:cNvPr id="514" name="Google Shape;514;p31"/>
          <p:cNvSpPr txBox="1"/>
          <p:nvPr/>
        </p:nvSpPr>
        <p:spPr>
          <a:xfrm>
            <a:off x="419350" y="2056951"/>
            <a:ext cx="4039200" cy="1959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solicite al usuario ingresar una palabra. Luego, recorre la palabra y cuenta cuántas vocales contiene. Al final, si no se encontraron vocales, muestra un mensaje comunicando que la palabra ingresada solo contiene consonantes.</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2"/>
          <p:cNvSpPr txBox="1"/>
          <p:nvPr/>
        </p:nvSpPr>
        <p:spPr>
          <a:xfrm>
            <a:off x="4826050" y="2166600"/>
            <a:ext cx="4065000" cy="9234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4</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Recuerda usar slice para cortar un string.</a:t>
            </a:r>
            <a:endParaRPr b="0" i="0" sz="1200" u="none" cap="none" strike="noStrike">
              <a:solidFill>
                <a:srgbClr val="595959"/>
              </a:solidFill>
              <a:latin typeface="DM Sans"/>
              <a:ea typeface="DM Sans"/>
              <a:cs typeface="DM Sans"/>
              <a:sym typeface="DM Sans"/>
            </a:endParaRPr>
          </a:p>
        </p:txBody>
      </p:sp>
      <p:grpSp>
        <p:nvGrpSpPr>
          <p:cNvPr id="520" name="Google Shape;520;p32"/>
          <p:cNvGrpSpPr/>
          <p:nvPr/>
        </p:nvGrpSpPr>
        <p:grpSpPr>
          <a:xfrm>
            <a:off x="4838951" y="2289022"/>
            <a:ext cx="465285" cy="465285"/>
            <a:chOff x="4202550" y="994173"/>
            <a:chExt cx="738900" cy="738900"/>
          </a:xfrm>
        </p:grpSpPr>
        <p:sp>
          <p:nvSpPr>
            <p:cNvPr id="521" name="Google Shape;521;p32"/>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22" name="Google Shape;522;p32"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523" name="Google Shape;523;p32"/>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4</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Salteando palabras</a:t>
            </a:r>
            <a:endParaRPr b="1" i="0" sz="3400" u="none" cap="none" strike="noStrike">
              <a:solidFill>
                <a:srgbClr val="595959"/>
              </a:solidFill>
              <a:latin typeface="DM Sans"/>
              <a:ea typeface="DM Sans"/>
              <a:cs typeface="DM Sans"/>
              <a:sym typeface="DM Sans"/>
            </a:endParaRPr>
          </a:p>
        </p:txBody>
      </p:sp>
      <p:sp>
        <p:nvSpPr>
          <p:cNvPr id="524" name="Google Shape;524;p32"/>
          <p:cNvSpPr txBox="1"/>
          <p:nvPr/>
        </p:nvSpPr>
        <p:spPr>
          <a:xfrm>
            <a:off x="419350" y="2056951"/>
            <a:ext cx="4039200" cy="1959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que tome una lista de palabras ingresadas por el usuario. Luego, que muestre cada palabra una por una. Si la palabra es "salir", finaliza el programa. Si la palabra es "omitir", se pasa a la siguiente iteración. Al final, si ninguna palabra fue "salir", muestra un mensaje avisando la situación.</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3"/>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5</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Inventario</a:t>
            </a:r>
            <a:endParaRPr b="1" i="0" sz="3400" u="none" cap="none" strike="noStrike">
              <a:solidFill>
                <a:srgbClr val="595959"/>
              </a:solidFill>
              <a:latin typeface="DM Sans"/>
              <a:ea typeface="DM Sans"/>
              <a:cs typeface="DM Sans"/>
              <a:sym typeface="DM Sans"/>
            </a:endParaRPr>
          </a:p>
        </p:txBody>
      </p:sp>
      <p:sp>
        <p:nvSpPr>
          <p:cNvPr id="530" name="Google Shape;530;p33"/>
          <p:cNvSpPr txBox="1"/>
          <p:nvPr/>
        </p:nvSpPr>
        <p:spPr>
          <a:xfrm>
            <a:off x="419350" y="2056951"/>
            <a:ext cx="4039200" cy="2220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Imagina que estás administrando un pequeño almacén y deseas realizar un seguimiento de los productos en tu inventario. Escribe un programa que te permita ingresar el nombre y la cantidad de varios productos. Utiliza un bucle para recorrer los productos y mostrar su nombre y cantidad. Al final, muestra el total de productos en el inventario.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5"/>
          <p:cNvSpPr txBox="1"/>
          <p:nvPr/>
        </p:nvSpPr>
        <p:spPr>
          <a:xfrm>
            <a:off x="279100" y="302475"/>
            <a:ext cx="89964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541" name="Google Shape;541;p35"/>
          <p:cNvSpPr txBox="1"/>
          <p:nvPr/>
        </p:nvSpPr>
        <p:spPr>
          <a:xfrm>
            <a:off x="358825" y="101347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542" name="Google Shape;542;p35"/>
          <p:cNvSpPr txBox="1"/>
          <p:nvPr/>
        </p:nvSpPr>
        <p:spPr>
          <a:xfrm>
            <a:off x="425550" y="306537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pic>
        <p:nvPicPr>
          <p:cNvPr id="543" name="Google Shape;543;p35"/>
          <p:cNvPicPr preferRelativeResize="0"/>
          <p:nvPr/>
        </p:nvPicPr>
        <p:blipFill rotWithShape="1">
          <a:blip r:embed="rId3">
            <a:alphaModFix/>
          </a:blip>
          <a:srcRect b="0" l="0" r="0" t="0"/>
          <a:stretch/>
        </p:blipFill>
        <p:spPr>
          <a:xfrm>
            <a:off x="467974" y="1616250"/>
            <a:ext cx="6339426" cy="1364300"/>
          </a:xfrm>
          <a:prstGeom prst="rect">
            <a:avLst/>
          </a:prstGeom>
          <a:noFill/>
          <a:ln>
            <a:noFill/>
          </a:ln>
        </p:spPr>
      </p:pic>
      <p:pic>
        <p:nvPicPr>
          <p:cNvPr id="544" name="Google Shape;544;p35"/>
          <p:cNvPicPr preferRelativeResize="0"/>
          <p:nvPr/>
        </p:nvPicPr>
        <p:blipFill rotWithShape="1">
          <a:blip r:embed="rId4">
            <a:alphaModFix/>
          </a:blip>
          <a:srcRect b="0" l="0" r="0" t="0"/>
          <a:stretch/>
        </p:blipFill>
        <p:spPr>
          <a:xfrm>
            <a:off x="467975" y="3721175"/>
            <a:ext cx="6509100" cy="90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6"/>
          <p:cNvSpPr txBox="1"/>
          <p:nvPr/>
        </p:nvSpPr>
        <p:spPr>
          <a:xfrm>
            <a:off x="253725" y="76782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sp>
        <p:nvSpPr>
          <p:cNvPr id="550" name="Google Shape;550;p36"/>
          <p:cNvSpPr txBox="1"/>
          <p:nvPr/>
        </p:nvSpPr>
        <p:spPr>
          <a:xfrm>
            <a:off x="4768238" y="76782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4</a:t>
            </a:r>
            <a:endParaRPr b="0" i="0" sz="3400" u="none" cap="none" strike="noStrike">
              <a:solidFill>
                <a:srgbClr val="000000"/>
              </a:solidFill>
              <a:latin typeface="Arial"/>
              <a:ea typeface="Arial"/>
              <a:cs typeface="Arial"/>
              <a:sym typeface="Arial"/>
            </a:endParaRPr>
          </a:p>
        </p:txBody>
      </p:sp>
      <p:pic>
        <p:nvPicPr>
          <p:cNvPr id="551" name="Google Shape;551;p36"/>
          <p:cNvPicPr preferRelativeResize="0"/>
          <p:nvPr/>
        </p:nvPicPr>
        <p:blipFill rotWithShape="1">
          <a:blip r:embed="rId3">
            <a:alphaModFix/>
          </a:blip>
          <a:srcRect b="0" l="0" r="0" t="0"/>
          <a:stretch/>
        </p:blipFill>
        <p:spPr>
          <a:xfrm>
            <a:off x="253725" y="1497075"/>
            <a:ext cx="4437750" cy="2168075"/>
          </a:xfrm>
          <a:prstGeom prst="rect">
            <a:avLst/>
          </a:prstGeom>
          <a:noFill/>
          <a:ln>
            <a:noFill/>
          </a:ln>
        </p:spPr>
      </p:pic>
      <p:pic>
        <p:nvPicPr>
          <p:cNvPr id="552" name="Google Shape;552;p36"/>
          <p:cNvPicPr preferRelativeResize="0"/>
          <p:nvPr/>
        </p:nvPicPr>
        <p:blipFill rotWithShape="1">
          <a:blip r:embed="rId4">
            <a:alphaModFix/>
          </a:blip>
          <a:srcRect b="0" l="0" r="0" t="0"/>
          <a:stretch/>
        </p:blipFill>
        <p:spPr>
          <a:xfrm>
            <a:off x="4768250" y="1497076"/>
            <a:ext cx="3965200" cy="2168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7"/>
          <p:cNvSpPr txBox="1"/>
          <p:nvPr/>
        </p:nvSpPr>
        <p:spPr>
          <a:xfrm>
            <a:off x="453450" y="468963"/>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5</a:t>
            </a:r>
            <a:endParaRPr b="0" i="0" sz="3400" u="none" cap="none" strike="noStrike">
              <a:solidFill>
                <a:srgbClr val="000000"/>
              </a:solidFill>
              <a:latin typeface="Arial"/>
              <a:ea typeface="Arial"/>
              <a:cs typeface="Arial"/>
              <a:sym typeface="Arial"/>
            </a:endParaRPr>
          </a:p>
        </p:txBody>
      </p:sp>
      <p:pic>
        <p:nvPicPr>
          <p:cNvPr id="558" name="Google Shape;558;p37"/>
          <p:cNvPicPr preferRelativeResize="0"/>
          <p:nvPr/>
        </p:nvPicPr>
        <p:blipFill rotWithShape="1">
          <a:blip r:embed="rId3">
            <a:alphaModFix/>
          </a:blip>
          <a:srcRect b="0" l="0" r="0" t="0"/>
          <a:stretch/>
        </p:blipFill>
        <p:spPr>
          <a:xfrm>
            <a:off x="582575" y="1253777"/>
            <a:ext cx="6171801" cy="3325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8"/>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Funciones</a:t>
            </a:r>
            <a:endParaRPr b="1" i="0" sz="3500" u="none" cap="none" strike="noStrike">
              <a:solidFill>
                <a:srgbClr val="EAFF6A"/>
              </a:solidFill>
              <a:latin typeface="DM Sans"/>
              <a:ea typeface="DM Sans"/>
              <a:cs typeface="DM Sans"/>
              <a:sym typeface="DM Sans"/>
            </a:endParaRPr>
          </a:p>
        </p:txBody>
      </p:sp>
      <p:sp>
        <p:nvSpPr>
          <p:cNvPr id="564" name="Google Shape;564;p3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5</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9"/>
          <p:cNvSpPr txBox="1"/>
          <p:nvPr/>
        </p:nvSpPr>
        <p:spPr>
          <a:xfrm>
            <a:off x="4826050" y="2166600"/>
            <a:ext cx="4065000" cy="12087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highlight>
                  <a:schemeClr val="lt1"/>
                </a:highlight>
                <a:latin typeface="DM Sans"/>
                <a:ea typeface="DM Sans"/>
                <a:cs typeface="DM Sans"/>
                <a:sym typeface="DM Sans"/>
              </a:rPr>
              <a:t>Notas actividad 1</a:t>
            </a:r>
            <a:endParaRPr b="1" i="0" sz="1200" u="none" cap="none" strike="noStrike">
              <a:solidFill>
                <a:schemeClr val="dk1"/>
              </a:solidFill>
              <a:highlight>
                <a:schemeClr val="lt1"/>
              </a:highlight>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highlight>
                  <a:schemeClr val="lt1"/>
                </a:highlight>
                <a:latin typeface="DM Sans"/>
                <a:ea typeface="DM Sans"/>
                <a:cs typeface="DM Sans"/>
                <a:sym typeface="DM Sans"/>
              </a:rPr>
              <a:t>Aclaraciones</a:t>
            </a:r>
            <a:endParaRPr b="0" i="0" sz="1200" u="none" cap="none" strike="noStrike">
              <a:solidFill>
                <a:srgbClr val="595959"/>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t/>
            </a:r>
            <a:endParaRPr b="0" i="0" sz="10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00" u="none" cap="none" strike="noStrike">
                <a:solidFill>
                  <a:srgbClr val="595959"/>
                </a:solidFill>
                <a:highlight>
                  <a:schemeClr val="lt1"/>
                </a:highlight>
                <a:latin typeface="DM Sans"/>
                <a:ea typeface="DM Sans"/>
                <a:cs typeface="DM Sans"/>
                <a:sym typeface="DM Sans"/>
              </a:rPr>
              <a:t>Utiliza una lista y funciones separadas para gestionar las tareas.</a:t>
            </a:r>
            <a:endParaRPr b="0" i="0" sz="1200" u="none" cap="none" strike="noStrike">
              <a:solidFill>
                <a:srgbClr val="595959"/>
              </a:solidFill>
              <a:highlight>
                <a:schemeClr val="lt1"/>
              </a:highlight>
              <a:latin typeface="DM Sans"/>
              <a:ea typeface="DM Sans"/>
              <a:cs typeface="DM Sans"/>
              <a:sym typeface="DM Sans"/>
            </a:endParaRPr>
          </a:p>
        </p:txBody>
      </p:sp>
      <p:grpSp>
        <p:nvGrpSpPr>
          <p:cNvPr id="570" name="Google Shape;570;p39"/>
          <p:cNvGrpSpPr/>
          <p:nvPr/>
        </p:nvGrpSpPr>
        <p:grpSpPr>
          <a:xfrm>
            <a:off x="4838951" y="2289022"/>
            <a:ext cx="465285" cy="465285"/>
            <a:chOff x="4202550" y="994173"/>
            <a:chExt cx="738900" cy="738900"/>
          </a:xfrm>
        </p:grpSpPr>
        <p:sp>
          <p:nvSpPr>
            <p:cNvPr id="571" name="Google Shape;571;p3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72" name="Google Shape;572;p39"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573" name="Google Shape;573;p39"/>
          <p:cNvSpPr txBox="1"/>
          <p:nvPr/>
        </p:nvSpPr>
        <p:spPr>
          <a:xfrm>
            <a:off x="419350" y="879250"/>
            <a:ext cx="7236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Gestión de tareas pendientes</a:t>
            </a:r>
            <a:endParaRPr b="1" i="0" sz="3400" u="none" cap="none" strike="noStrike">
              <a:solidFill>
                <a:srgbClr val="595959"/>
              </a:solidFill>
              <a:latin typeface="DM Sans"/>
              <a:ea typeface="DM Sans"/>
              <a:cs typeface="DM Sans"/>
              <a:sym typeface="DM Sans"/>
            </a:endParaRPr>
          </a:p>
        </p:txBody>
      </p:sp>
      <p:sp>
        <p:nvSpPr>
          <p:cNvPr id="574" name="Google Shape;574;p39"/>
          <p:cNvSpPr txBox="1"/>
          <p:nvPr/>
        </p:nvSpPr>
        <p:spPr>
          <a:xfrm>
            <a:off x="482075" y="2166601"/>
            <a:ext cx="4039200" cy="2220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permita a un usuario llevar un registro de tareas pendientes. El programa debe:</a:t>
            </a:r>
            <a:endParaRPr b="0" i="0" sz="1250" u="none" cap="none" strike="noStrike">
              <a:solidFill>
                <a:schemeClr val="dk1"/>
              </a:solidFill>
              <a:highlight>
                <a:schemeClr val="lt1"/>
              </a:highlight>
              <a:latin typeface="DM Sans"/>
              <a:ea typeface="DM Sans"/>
              <a:cs typeface="DM Sans"/>
              <a:sym typeface="DM Sans"/>
            </a:endParaRPr>
          </a:p>
          <a:p>
            <a:pPr indent="-307975" lvl="0" marL="457200" marR="0" rtl="0" algn="l">
              <a:lnSpc>
                <a:spcPct val="135714"/>
              </a:lnSpc>
              <a:spcBef>
                <a:spcPts val="0"/>
              </a:spcBef>
              <a:spcAft>
                <a:spcPts val="0"/>
              </a:spcAft>
              <a:buClr>
                <a:schemeClr val="dk1"/>
              </a:buClr>
              <a:buSzPts val="1250"/>
              <a:buFont typeface="DM Sans"/>
              <a:buChar char="●"/>
            </a:pPr>
            <a:r>
              <a:rPr b="0" i="0" lang="es" sz="1250" u="none" cap="none" strike="noStrike">
                <a:solidFill>
                  <a:schemeClr val="dk1"/>
                </a:solidFill>
                <a:highlight>
                  <a:schemeClr val="lt1"/>
                </a:highlight>
                <a:latin typeface="DM Sans"/>
                <a:ea typeface="DM Sans"/>
                <a:cs typeface="DM Sans"/>
                <a:sym typeface="DM Sans"/>
              </a:rPr>
              <a:t>Permitir al usuario agregar tareas.</a:t>
            </a:r>
            <a:endParaRPr b="0" i="0" sz="1250" u="none" cap="none" strike="noStrike">
              <a:solidFill>
                <a:schemeClr val="dk1"/>
              </a:solidFill>
              <a:highlight>
                <a:schemeClr val="lt1"/>
              </a:highlight>
              <a:latin typeface="DM Sans"/>
              <a:ea typeface="DM Sans"/>
              <a:cs typeface="DM Sans"/>
              <a:sym typeface="DM Sans"/>
            </a:endParaRPr>
          </a:p>
          <a:p>
            <a:pPr indent="-307975" lvl="0" marL="457200" marR="0" rtl="0" algn="l">
              <a:lnSpc>
                <a:spcPct val="135714"/>
              </a:lnSpc>
              <a:spcBef>
                <a:spcPts val="0"/>
              </a:spcBef>
              <a:spcAft>
                <a:spcPts val="0"/>
              </a:spcAft>
              <a:buClr>
                <a:schemeClr val="dk1"/>
              </a:buClr>
              <a:buSzPts val="1250"/>
              <a:buFont typeface="DM Sans"/>
              <a:buChar char="●"/>
            </a:pPr>
            <a:r>
              <a:rPr b="0" i="0" lang="es" sz="1250" u="none" cap="none" strike="noStrike">
                <a:solidFill>
                  <a:schemeClr val="dk1"/>
                </a:solidFill>
                <a:highlight>
                  <a:schemeClr val="lt1"/>
                </a:highlight>
                <a:latin typeface="DM Sans"/>
                <a:ea typeface="DM Sans"/>
                <a:cs typeface="DM Sans"/>
                <a:sym typeface="DM Sans"/>
              </a:rPr>
              <a:t>Marcar tareas como completadas. agregámdole un tilde o algo que identifique que se completó al principio de la tarea.</a:t>
            </a:r>
            <a:endParaRPr b="0" i="0" sz="1250" u="none" cap="none" strike="noStrike">
              <a:solidFill>
                <a:schemeClr val="dk1"/>
              </a:solidFill>
              <a:highlight>
                <a:schemeClr val="lt1"/>
              </a:highlight>
              <a:latin typeface="DM Sans"/>
              <a:ea typeface="DM Sans"/>
              <a:cs typeface="DM Sans"/>
              <a:sym typeface="DM Sans"/>
            </a:endParaRPr>
          </a:p>
          <a:p>
            <a:pPr indent="-307975" lvl="0" marL="457200" marR="0" rtl="0" algn="l">
              <a:lnSpc>
                <a:spcPct val="135714"/>
              </a:lnSpc>
              <a:spcBef>
                <a:spcPts val="0"/>
              </a:spcBef>
              <a:spcAft>
                <a:spcPts val="0"/>
              </a:spcAft>
              <a:buClr>
                <a:schemeClr val="dk1"/>
              </a:buClr>
              <a:buSzPts val="1250"/>
              <a:buFont typeface="DM Sans"/>
              <a:buChar char="●"/>
            </a:pPr>
            <a:r>
              <a:rPr b="0" i="0" lang="es" sz="1250" u="none" cap="none" strike="noStrike">
                <a:solidFill>
                  <a:schemeClr val="dk1"/>
                </a:solidFill>
                <a:highlight>
                  <a:schemeClr val="lt1"/>
                </a:highlight>
                <a:latin typeface="DM Sans"/>
                <a:ea typeface="DM Sans"/>
                <a:cs typeface="DM Sans"/>
                <a:sym typeface="DM Sans"/>
              </a:rPr>
              <a:t>Listar las tareas pendientes.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Números, cadenas de caracteres, listas y tuplas</a:t>
            </a:r>
            <a:endParaRPr b="1" i="0" sz="3500" u="none" cap="none" strike="noStrike">
              <a:solidFill>
                <a:srgbClr val="EAFF6A"/>
              </a:solidFill>
              <a:latin typeface="DM Sans"/>
              <a:ea typeface="DM Sans"/>
              <a:cs typeface="DM Sans"/>
              <a:sym typeface="DM Sans"/>
            </a:endParaRPr>
          </a:p>
        </p:txBody>
      </p:sp>
      <p:sp>
        <p:nvSpPr>
          <p:cNvPr id="312" name="Google Shape;312;p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1</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0"/>
          <p:cNvSpPr txBox="1"/>
          <p:nvPr/>
        </p:nvSpPr>
        <p:spPr>
          <a:xfrm>
            <a:off x="4826050" y="2166600"/>
            <a:ext cx="4065000" cy="1425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2</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00" u="none" cap="none" strike="noStrike">
                <a:solidFill>
                  <a:srgbClr val="595959"/>
                </a:solidFill>
                <a:highlight>
                  <a:schemeClr val="lt1"/>
                </a:highlight>
                <a:latin typeface="DM Sans"/>
                <a:ea typeface="DM Sans"/>
                <a:cs typeface="DM Sans"/>
                <a:sym typeface="DM Sans"/>
              </a:rPr>
              <a:t>Utiliza un diccionario para gestionar los contactos y funciones separadas para realizar estas acciones.</a:t>
            </a:r>
            <a:endParaRPr b="0" i="0" sz="1200" u="none" cap="none" strike="noStrike">
              <a:solidFill>
                <a:srgbClr val="595959"/>
              </a:solidFill>
              <a:highlight>
                <a:schemeClr val="lt1"/>
              </a:highlight>
              <a:latin typeface="DM Sans"/>
              <a:ea typeface="DM Sans"/>
              <a:cs typeface="DM Sans"/>
              <a:sym typeface="DM Sans"/>
            </a:endParaRPr>
          </a:p>
        </p:txBody>
      </p:sp>
      <p:grpSp>
        <p:nvGrpSpPr>
          <p:cNvPr id="580" name="Google Shape;580;p40"/>
          <p:cNvGrpSpPr/>
          <p:nvPr/>
        </p:nvGrpSpPr>
        <p:grpSpPr>
          <a:xfrm>
            <a:off x="4838951" y="2289022"/>
            <a:ext cx="465285" cy="465285"/>
            <a:chOff x="4202550" y="994173"/>
            <a:chExt cx="738900" cy="738900"/>
          </a:xfrm>
        </p:grpSpPr>
        <p:sp>
          <p:nvSpPr>
            <p:cNvPr id="581" name="Google Shape;581;p4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82" name="Google Shape;582;p40"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583" name="Google Shape;583;p40"/>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Contactame</a:t>
            </a:r>
            <a:endParaRPr b="0" i="0" sz="1050" u="none" cap="none" strike="noStrike">
              <a:solidFill>
                <a:srgbClr val="82C6FF"/>
              </a:solidFill>
              <a:highlight>
                <a:srgbClr val="1E1E1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584" name="Google Shape;584;p40"/>
          <p:cNvSpPr txBox="1"/>
          <p:nvPr/>
        </p:nvSpPr>
        <p:spPr>
          <a:xfrm>
            <a:off x="532800" y="2166601"/>
            <a:ext cx="4039200" cy="1959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Desarrolla un programa que permita a un usuario registrar información de contactos (nombre, número de teléfono y correo electrónico). El programa debe almacenar estos contactos y permitir al usuario buscar contactos por nombre o número de teléfono. </a:t>
            </a:r>
            <a:endParaRPr b="0" i="0" sz="10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1"/>
          <p:cNvSpPr txBox="1"/>
          <p:nvPr/>
        </p:nvSpPr>
        <p:spPr>
          <a:xfrm>
            <a:off x="4826050" y="2166600"/>
            <a:ext cx="4065000" cy="1293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3</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Utiliza kwargs como parámetro de la función permitiendote pasar cualquier llave-valor a la función.</a:t>
            </a:r>
            <a:endParaRPr b="0" i="0" sz="1200" u="none" cap="none" strike="noStrike">
              <a:solidFill>
                <a:srgbClr val="595959"/>
              </a:solidFill>
              <a:latin typeface="DM Sans"/>
              <a:ea typeface="DM Sans"/>
              <a:cs typeface="DM Sans"/>
              <a:sym typeface="DM Sans"/>
            </a:endParaRPr>
          </a:p>
        </p:txBody>
      </p:sp>
      <p:grpSp>
        <p:nvGrpSpPr>
          <p:cNvPr id="590" name="Google Shape;590;p41"/>
          <p:cNvGrpSpPr/>
          <p:nvPr/>
        </p:nvGrpSpPr>
        <p:grpSpPr>
          <a:xfrm>
            <a:off x="4838951" y="2289022"/>
            <a:ext cx="465285" cy="465285"/>
            <a:chOff x="4202550" y="994173"/>
            <a:chExt cx="738900" cy="738900"/>
          </a:xfrm>
        </p:grpSpPr>
        <p:sp>
          <p:nvSpPr>
            <p:cNvPr id="591" name="Google Shape;591;p41"/>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592" name="Google Shape;592;p41"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593" name="Google Shape;593;p41"/>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Red de computadora</a:t>
            </a:r>
            <a:endParaRPr b="1" i="0" sz="3400" u="none" cap="none" strike="noStrike">
              <a:solidFill>
                <a:srgbClr val="595959"/>
              </a:solidFill>
              <a:latin typeface="DM Sans"/>
              <a:ea typeface="DM Sans"/>
              <a:cs typeface="DM Sans"/>
              <a:sym typeface="DM Sans"/>
            </a:endParaRPr>
          </a:p>
        </p:txBody>
      </p:sp>
      <p:sp>
        <p:nvSpPr>
          <p:cNvPr id="594" name="Google Shape;594;p41"/>
          <p:cNvSpPr txBox="1"/>
          <p:nvPr/>
        </p:nvSpPr>
        <p:spPr>
          <a:xfrm>
            <a:off x="419350" y="2166601"/>
            <a:ext cx="4039200" cy="1682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permita a un usuario configurar la red de una computadora. El programa debe aceptar argumentos clave para configurar la dirección IP, la máscara de subred y la puerta de enlace. Luego, muestra la configuración de red completa.</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2"/>
          <p:cNvSpPr txBox="1"/>
          <p:nvPr/>
        </p:nvSpPr>
        <p:spPr>
          <a:xfrm>
            <a:off x="4826050" y="2166600"/>
            <a:ext cx="4065000" cy="1174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4</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00" u="none" cap="none" strike="noStrike">
                <a:solidFill>
                  <a:srgbClr val="595959"/>
                </a:solidFill>
                <a:highlight>
                  <a:schemeClr val="lt1"/>
                </a:highlight>
                <a:latin typeface="DM Sans"/>
                <a:ea typeface="DM Sans"/>
                <a:cs typeface="DM Sans"/>
                <a:sym typeface="DM Sans"/>
              </a:rPr>
              <a:t>Deberán utilizar *args como parametro para que se permita el número variado de notas.</a:t>
            </a:r>
            <a:endParaRPr b="0" i="0" sz="1200" u="none" cap="none" strike="noStrike">
              <a:solidFill>
                <a:srgbClr val="595959"/>
              </a:solidFill>
              <a:highlight>
                <a:schemeClr val="lt1"/>
              </a:highlight>
              <a:latin typeface="DM Sans"/>
              <a:ea typeface="DM Sans"/>
              <a:cs typeface="DM Sans"/>
              <a:sym typeface="DM Sans"/>
            </a:endParaRPr>
          </a:p>
        </p:txBody>
      </p:sp>
      <p:grpSp>
        <p:nvGrpSpPr>
          <p:cNvPr id="600" name="Google Shape;600;p42"/>
          <p:cNvGrpSpPr/>
          <p:nvPr/>
        </p:nvGrpSpPr>
        <p:grpSpPr>
          <a:xfrm>
            <a:off x="4838951" y="2289022"/>
            <a:ext cx="465285" cy="465285"/>
            <a:chOff x="4202550" y="994173"/>
            <a:chExt cx="738900" cy="738900"/>
          </a:xfrm>
        </p:grpSpPr>
        <p:sp>
          <p:nvSpPr>
            <p:cNvPr id="601" name="Google Shape;601;p42"/>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02" name="Google Shape;602;p42"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603" name="Google Shape;603;p42"/>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4</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Tu promedio</a:t>
            </a:r>
            <a:endParaRPr b="0" i="0" sz="1050" u="none" cap="none" strike="noStrike">
              <a:solidFill>
                <a:srgbClr val="82C6FF"/>
              </a:solidFill>
              <a:highlight>
                <a:srgbClr val="1E1E1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604" name="Google Shape;604;p42"/>
          <p:cNvSpPr txBox="1"/>
          <p:nvPr/>
        </p:nvSpPr>
        <p:spPr>
          <a:xfrm>
            <a:off x="471450" y="2166601"/>
            <a:ext cx="4039200" cy="1421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permita calcular el promedio de un número variable de notas ingresadas por el usuario. La función calcular_promedio puede recibir un número variable de notas.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Luego, muestra el promedio de las notas ingresadas.</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4"/>
          <p:cNvSpPr txBox="1"/>
          <p:nvPr/>
        </p:nvSpPr>
        <p:spPr>
          <a:xfrm>
            <a:off x="147650" y="270400"/>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615" name="Google Shape;615;p44"/>
          <p:cNvSpPr txBox="1"/>
          <p:nvPr/>
        </p:nvSpPr>
        <p:spPr>
          <a:xfrm>
            <a:off x="242975" y="1025038"/>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pic>
        <p:nvPicPr>
          <p:cNvPr id="616" name="Google Shape;616;p44"/>
          <p:cNvPicPr preferRelativeResize="0"/>
          <p:nvPr/>
        </p:nvPicPr>
        <p:blipFill rotWithShape="1">
          <a:blip r:embed="rId3">
            <a:alphaModFix/>
          </a:blip>
          <a:srcRect b="0" l="0" r="0" t="0"/>
          <a:stretch/>
        </p:blipFill>
        <p:spPr>
          <a:xfrm>
            <a:off x="242975" y="1724475"/>
            <a:ext cx="4527050" cy="2687400"/>
          </a:xfrm>
          <a:prstGeom prst="rect">
            <a:avLst/>
          </a:prstGeom>
          <a:noFill/>
          <a:ln>
            <a:noFill/>
          </a:ln>
        </p:spPr>
      </p:pic>
      <p:pic>
        <p:nvPicPr>
          <p:cNvPr id="617" name="Google Shape;617;p44"/>
          <p:cNvPicPr preferRelativeResize="0"/>
          <p:nvPr/>
        </p:nvPicPr>
        <p:blipFill rotWithShape="1">
          <a:blip r:embed="rId4">
            <a:alphaModFix/>
          </a:blip>
          <a:srcRect b="0" l="0" r="0" t="0"/>
          <a:stretch/>
        </p:blipFill>
        <p:spPr>
          <a:xfrm>
            <a:off x="4845175" y="1762588"/>
            <a:ext cx="4069174" cy="261116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5"/>
          <p:cNvSpPr txBox="1"/>
          <p:nvPr/>
        </p:nvSpPr>
        <p:spPr>
          <a:xfrm>
            <a:off x="454300" y="33472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sp>
        <p:nvSpPr>
          <p:cNvPr id="623" name="Google Shape;623;p45"/>
          <p:cNvSpPr txBox="1"/>
          <p:nvPr/>
        </p:nvSpPr>
        <p:spPr>
          <a:xfrm>
            <a:off x="4278200" y="28172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pic>
        <p:nvPicPr>
          <p:cNvPr id="624" name="Google Shape;624;p45"/>
          <p:cNvPicPr preferRelativeResize="0"/>
          <p:nvPr/>
        </p:nvPicPr>
        <p:blipFill rotWithShape="1">
          <a:blip r:embed="rId3">
            <a:alphaModFix/>
          </a:blip>
          <a:srcRect b="0" l="0" r="0" t="0"/>
          <a:stretch/>
        </p:blipFill>
        <p:spPr>
          <a:xfrm>
            <a:off x="454300" y="1236575"/>
            <a:ext cx="3705300" cy="3645151"/>
          </a:xfrm>
          <a:prstGeom prst="rect">
            <a:avLst/>
          </a:prstGeom>
          <a:noFill/>
          <a:ln>
            <a:noFill/>
          </a:ln>
        </p:spPr>
      </p:pic>
      <p:pic>
        <p:nvPicPr>
          <p:cNvPr id="625" name="Google Shape;625;p45"/>
          <p:cNvPicPr preferRelativeResize="0"/>
          <p:nvPr/>
        </p:nvPicPr>
        <p:blipFill rotWithShape="1">
          <a:blip r:embed="rId4">
            <a:alphaModFix/>
          </a:blip>
          <a:srcRect b="0" l="0" r="0" t="0"/>
          <a:stretch/>
        </p:blipFill>
        <p:spPr>
          <a:xfrm>
            <a:off x="4278200" y="1214738"/>
            <a:ext cx="4845912" cy="2714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6"/>
          <p:cNvSpPr txBox="1"/>
          <p:nvPr/>
        </p:nvSpPr>
        <p:spPr>
          <a:xfrm>
            <a:off x="581525" y="46200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4</a:t>
            </a:r>
            <a:endParaRPr b="0" i="0" sz="3400" u="none" cap="none" strike="noStrike">
              <a:solidFill>
                <a:srgbClr val="000000"/>
              </a:solidFill>
              <a:latin typeface="Arial"/>
              <a:ea typeface="Arial"/>
              <a:cs typeface="Arial"/>
              <a:sym typeface="Arial"/>
            </a:endParaRPr>
          </a:p>
        </p:txBody>
      </p:sp>
      <p:pic>
        <p:nvPicPr>
          <p:cNvPr id="631" name="Google Shape;631;p46"/>
          <p:cNvPicPr preferRelativeResize="0"/>
          <p:nvPr/>
        </p:nvPicPr>
        <p:blipFill rotWithShape="1">
          <a:blip r:embed="rId3">
            <a:alphaModFix/>
          </a:blip>
          <a:srcRect b="0" l="0" r="0" t="0"/>
          <a:stretch/>
        </p:blipFill>
        <p:spPr>
          <a:xfrm>
            <a:off x="653175" y="1042125"/>
            <a:ext cx="5623975" cy="3478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7"/>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Excepciones y POO</a:t>
            </a:r>
            <a:endParaRPr b="1" i="0" sz="3500" u="none" cap="none" strike="noStrike">
              <a:solidFill>
                <a:srgbClr val="EAFF6A"/>
              </a:solidFill>
              <a:latin typeface="DM Sans"/>
              <a:ea typeface="DM Sans"/>
              <a:cs typeface="DM Sans"/>
              <a:sym typeface="DM Sans"/>
            </a:endParaRPr>
          </a:p>
        </p:txBody>
      </p:sp>
      <p:sp>
        <p:nvSpPr>
          <p:cNvPr id="637" name="Google Shape;637;p4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6</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8"/>
          <p:cNvSpPr txBox="1"/>
          <p:nvPr/>
        </p:nvSpPr>
        <p:spPr>
          <a:xfrm>
            <a:off x="471000" y="457475"/>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Búsqueda del error</a:t>
            </a:r>
            <a:endParaRPr b="1" i="0" sz="3400" u="none" cap="none" strike="noStrike">
              <a:solidFill>
                <a:srgbClr val="595959"/>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643" name="Google Shape;643;p48"/>
          <p:cNvSpPr txBox="1"/>
          <p:nvPr/>
        </p:nvSpPr>
        <p:spPr>
          <a:xfrm>
            <a:off x="532800" y="1556851"/>
            <a:ext cx="4039200" cy="272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Desarrolla un programa que permita al usuario buscar información sobre ciudades. Tendrás un diccionario llamado ciudades_info que contiene información sobre algunas ciudades, como su país, población y puntos de interés. El programa debe permitir al usuario ingresar el nombre de una ciudad y mostrar la información correspondiente. El programa debe poder manejar el caso en el que la ciudad no existe en el diccionario y mostrando un mensaje avisando del error.</a:t>
            </a:r>
            <a:endParaRPr b="0" i="0" sz="1250" u="none" cap="none" strike="noStrike">
              <a:solidFill>
                <a:schemeClr val="dk1"/>
              </a:solidFill>
              <a:highlight>
                <a:schemeClr val="lt1"/>
              </a:highlight>
              <a:latin typeface="DM Sans"/>
              <a:ea typeface="DM Sans"/>
              <a:cs typeface="DM Sans"/>
              <a:sym typeface="DM Sans"/>
            </a:endParaRPr>
          </a:p>
        </p:txBody>
      </p:sp>
      <p:sp>
        <p:nvSpPr>
          <p:cNvPr id="644" name="Google Shape;644;p48"/>
          <p:cNvSpPr txBox="1"/>
          <p:nvPr/>
        </p:nvSpPr>
        <p:spPr>
          <a:xfrm>
            <a:off x="4740700" y="869700"/>
            <a:ext cx="4113600" cy="41016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ciudades_info = {</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'Paris': {</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'Pais': 'Francia',</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'Poblacion': 2187526,</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'Puntos_de_Interes': ['Torre Eiffel', 'Louvre', 'Catedral de Notre-Dame']</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'Nueva York': {</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'Pais': 'Estados Unidos',</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'Poblacion': 8398748,</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'Puntos_de_Interes': ['Estatua de la Libertad', 'Central Park', 'Times Square']</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'Tokio': {</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'Pais': 'Japón',</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'Poblacion': 13929286,</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'Puntos_de_Interes': ['Torre de Tokio', 'Templo Senso-ji', 'Palacio Imperial']</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    }</a:t>
            </a:r>
            <a:endParaRPr b="0" i="0" sz="950" u="none" cap="none" strike="noStrike">
              <a:solidFill>
                <a:schemeClr val="dk1"/>
              </a:solidFill>
              <a:highlight>
                <a:schemeClr val="lt1"/>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s" sz="950" u="none" cap="none" strike="noStrike">
                <a:solidFill>
                  <a:schemeClr val="dk1"/>
                </a:solidFill>
                <a:highlight>
                  <a:schemeClr val="lt1"/>
                </a:highlight>
                <a:latin typeface="Courier New"/>
                <a:ea typeface="Courier New"/>
                <a:cs typeface="Courier New"/>
                <a:sym typeface="Courier New"/>
              </a:rPr>
              <a:t>}</a:t>
            </a:r>
            <a:endParaRPr b="0" i="0" sz="15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9"/>
          <p:cNvSpPr txBox="1"/>
          <p:nvPr/>
        </p:nvSpPr>
        <p:spPr>
          <a:xfrm>
            <a:off x="4572000" y="805050"/>
            <a:ext cx="4260900" cy="38559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t/>
            </a:r>
            <a:endParaRPr b="1" i="0" sz="10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1" i="0" sz="10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1" i="0" sz="10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050" u="none" cap="none" strike="noStrike">
                <a:solidFill>
                  <a:schemeClr val="dk1"/>
                </a:solidFill>
                <a:highlight>
                  <a:schemeClr val="lt1"/>
                </a:highlight>
                <a:latin typeface="DM Sans"/>
                <a:ea typeface="DM Sans"/>
                <a:cs typeface="DM Sans"/>
                <a:sym typeface="DM Sans"/>
              </a:rPr>
              <a:t>La función raise se utiliza para generar manualmente una excepción en Python. Puedes especificar el tipo de excepción que deseas generar y opcionalmente proporcionar un mensaje de error personalizado. Por ejemplo:</a:t>
            </a:r>
            <a:endParaRPr b="0" i="0" sz="10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050" u="none" cap="none" strike="noStrike">
                <a:solidFill>
                  <a:srgbClr val="CC4125"/>
                </a:solidFill>
                <a:highlight>
                  <a:schemeClr val="lt1"/>
                </a:highlight>
                <a:latin typeface="DM Sans"/>
                <a:ea typeface="DM Sans"/>
                <a:cs typeface="DM Sans"/>
                <a:sym typeface="DM Sans"/>
              </a:rPr>
              <a:t>```</a:t>
            </a:r>
            <a:endParaRPr b="0" i="0" sz="1050" u="none" cap="none" strike="noStrike">
              <a:solidFill>
                <a:srgbClr val="CC4125"/>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050" u="none" cap="none" strike="noStrike">
                <a:solidFill>
                  <a:srgbClr val="CC4125"/>
                </a:solidFill>
                <a:highlight>
                  <a:schemeClr val="lt1"/>
                </a:highlight>
                <a:latin typeface="DM Sans"/>
                <a:ea typeface="DM Sans"/>
                <a:cs typeface="DM Sans"/>
                <a:sym typeface="DM Sans"/>
              </a:rPr>
              <a:t># Generar una excepción ValueError con un mensaje personalizado</a:t>
            </a:r>
            <a:endParaRPr b="0" i="0" sz="1050" u="none" cap="none" strike="noStrike">
              <a:solidFill>
                <a:srgbClr val="CC4125"/>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050" u="none" cap="none" strike="noStrike">
                <a:solidFill>
                  <a:srgbClr val="CC4125"/>
                </a:solidFill>
                <a:highlight>
                  <a:schemeClr val="lt1"/>
                </a:highlight>
                <a:latin typeface="DM Sans"/>
                <a:ea typeface="DM Sans"/>
                <a:cs typeface="DM Sans"/>
                <a:sym typeface="DM Sans"/>
              </a:rPr>
              <a:t>raise ValueError("Este es un mensaje de error personalizado.")</a:t>
            </a:r>
            <a:endParaRPr b="0" i="0" sz="1050" u="none" cap="none" strike="noStrike">
              <a:solidFill>
                <a:srgbClr val="CC4125"/>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050" u="none" cap="none" strike="noStrike">
                <a:solidFill>
                  <a:srgbClr val="CC4125"/>
                </a:solidFill>
                <a:highlight>
                  <a:schemeClr val="lt1"/>
                </a:highlight>
                <a:latin typeface="DM Sans"/>
                <a:ea typeface="DM Sans"/>
                <a:cs typeface="DM Sans"/>
                <a:sym typeface="DM Sans"/>
              </a:rPr>
              <a:t>```</a:t>
            </a:r>
            <a:endParaRPr b="0" i="0" sz="1050" u="none" cap="none" strike="noStrike">
              <a:solidFill>
                <a:srgbClr val="CC4125"/>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050" u="none" cap="none" strike="noStrike">
                <a:solidFill>
                  <a:schemeClr val="dk1"/>
                </a:solidFill>
                <a:highlight>
                  <a:schemeClr val="lt1"/>
                </a:highlight>
                <a:latin typeface="DM Sans"/>
                <a:ea typeface="DM Sans"/>
                <a:cs typeface="DM Sans"/>
                <a:sym typeface="DM Sans"/>
              </a:rPr>
              <a:t>En el ejemplo anterior, se genera una excepción ValueError con el mensaje "Este es un mensaje de error personalizado." Esta funcionalidad puede ser útil cuando deseas controlar el flujo de tu programa y generar excepciones específicas en función de condiciones personalizadas.</a:t>
            </a:r>
            <a:endParaRPr b="0" i="0" sz="1200" u="none" cap="none" strike="noStrike">
              <a:solidFill>
                <a:schemeClr val="dk1"/>
              </a:solidFill>
              <a:highlight>
                <a:schemeClr val="lt1"/>
              </a:highlight>
              <a:latin typeface="DM Sans"/>
              <a:ea typeface="DM Sans"/>
              <a:cs typeface="DM Sans"/>
              <a:sym typeface="DM Sans"/>
            </a:endParaRPr>
          </a:p>
        </p:txBody>
      </p:sp>
      <p:grpSp>
        <p:nvGrpSpPr>
          <p:cNvPr id="650" name="Google Shape;650;p49"/>
          <p:cNvGrpSpPr/>
          <p:nvPr/>
        </p:nvGrpSpPr>
        <p:grpSpPr>
          <a:xfrm>
            <a:off x="4664954" y="888722"/>
            <a:ext cx="487748" cy="465285"/>
            <a:chOff x="4202550" y="994173"/>
            <a:chExt cx="738900" cy="738900"/>
          </a:xfrm>
        </p:grpSpPr>
        <p:sp>
          <p:nvSpPr>
            <p:cNvPr id="651" name="Google Shape;651;p4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52" name="Google Shape;652;p49"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653" name="Google Shape;653;p49"/>
          <p:cNvSpPr txBox="1"/>
          <p:nvPr/>
        </p:nvSpPr>
        <p:spPr>
          <a:xfrm>
            <a:off x="406450" y="752000"/>
            <a:ext cx="40650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Edad correcta</a:t>
            </a:r>
            <a:endParaRPr b="1" i="0" sz="3400" u="none" cap="none" strike="noStrike">
              <a:solidFill>
                <a:srgbClr val="595959"/>
              </a:solidFill>
              <a:latin typeface="DM Sans"/>
              <a:ea typeface="DM Sans"/>
              <a:cs typeface="DM Sans"/>
              <a:sym typeface="DM Sans"/>
            </a:endParaRPr>
          </a:p>
        </p:txBody>
      </p:sp>
      <p:sp>
        <p:nvSpPr>
          <p:cNvPr id="654" name="Google Shape;654;p49"/>
          <p:cNvSpPr txBox="1"/>
          <p:nvPr/>
        </p:nvSpPr>
        <p:spPr>
          <a:xfrm>
            <a:off x="419350" y="2056951"/>
            <a:ext cx="4039200" cy="272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que permita al usuario ingresar su edad. El programa debe validar si la edad ingresada está dentro del rango de 18 a 65 años, y mostrar un mensaje correspondiente. Utiliza un bloque try-except con múltiples bloques except para manejar posibles errores relacionados con la entrada del usuario, como una entrada no numérica o una edad fuera del rango válido.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Tip: puedes usar la funcionalidad 'raise' para que se genere una excepción.</a:t>
            </a:r>
            <a:endParaRPr b="0" i="0" sz="1350" u="none" cap="none" strike="noStrike">
              <a:solidFill>
                <a:schemeClr val="dk1"/>
              </a:solidFill>
              <a:latin typeface="DM Sans"/>
              <a:ea typeface="DM Sans"/>
              <a:cs typeface="DM Sans"/>
              <a:sym typeface="DM Sans"/>
            </a:endParaRPr>
          </a:p>
        </p:txBody>
      </p:sp>
      <p:sp>
        <p:nvSpPr>
          <p:cNvPr id="655" name="Google Shape;655;p49"/>
          <p:cNvSpPr txBox="1"/>
          <p:nvPr/>
        </p:nvSpPr>
        <p:spPr>
          <a:xfrm>
            <a:off x="5092597" y="888725"/>
            <a:ext cx="16230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2</a:t>
            </a:r>
            <a:endParaRPr b="1"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dk2"/>
                </a:solidFill>
                <a:latin typeface="DM Sans"/>
                <a:ea typeface="DM Sans"/>
                <a:cs typeface="DM Sans"/>
                <a:sym typeface="DM Sans"/>
              </a:rPr>
              <a:t>Aclaraciones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Calculadora base</a:t>
            </a:r>
            <a:endParaRPr b="1" i="0" sz="3400" u="none" cap="none" strike="noStrike">
              <a:solidFill>
                <a:srgbClr val="595959"/>
              </a:solidFill>
              <a:latin typeface="DM Sans"/>
              <a:ea typeface="DM Sans"/>
              <a:cs typeface="DM Sans"/>
              <a:sym typeface="DM Sans"/>
            </a:endParaRPr>
          </a:p>
        </p:txBody>
      </p:sp>
      <p:sp>
        <p:nvSpPr>
          <p:cNvPr id="318" name="Google Shape;318;p5"/>
          <p:cNvSpPr txBox="1"/>
          <p:nvPr/>
        </p:nvSpPr>
        <p:spPr>
          <a:xfrm>
            <a:off x="419350" y="2056950"/>
            <a:ext cx="4436700" cy="8994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que solicite al usuario dos números enteros. Luego, muestra por pantalla la suma, resta, multiplicación y división de esos dos números.</a:t>
            </a:r>
            <a:endParaRPr b="0" i="0" sz="12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0"/>
          <p:cNvSpPr txBox="1"/>
          <p:nvPr/>
        </p:nvSpPr>
        <p:spPr>
          <a:xfrm>
            <a:off x="4930300" y="2006050"/>
            <a:ext cx="3854700" cy="21768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3</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00" u="none" cap="none" strike="noStrike">
                <a:solidFill>
                  <a:srgbClr val="595959"/>
                </a:solidFill>
                <a:highlight>
                  <a:schemeClr val="lt1"/>
                </a:highlight>
                <a:latin typeface="DM Sans"/>
                <a:ea typeface="DM Sans"/>
                <a:cs typeface="DM Sans"/>
                <a:sym typeface="DM Sans"/>
              </a:rPr>
              <a:t>Utiliza un bloque try-except con varios bloques except para manejar estos errores y mostrar mensajes de error específicos en cada caso. Ten en cuenta el uso de la instrucción raise comentada en la actividad anterior de ser necesario su uso.</a:t>
            </a:r>
            <a:endParaRPr b="0" i="0" sz="1200" u="none" cap="none" strike="noStrike">
              <a:solidFill>
                <a:srgbClr val="595959"/>
              </a:solidFill>
              <a:highlight>
                <a:schemeClr val="lt1"/>
              </a:highlight>
              <a:latin typeface="DM Sans"/>
              <a:ea typeface="DM Sans"/>
              <a:cs typeface="DM Sans"/>
              <a:sym typeface="DM Sans"/>
            </a:endParaRPr>
          </a:p>
        </p:txBody>
      </p:sp>
      <p:grpSp>
        <p:nvGrpSpPr>
          <p:cNvPr id="661" name="Google Shape;661;p50"/>
          <p:cNvGrpSpPr/>
          <p:nvPr/>
        </p:nvGrpSpPr>
        <p:grpSpPr>
          <a:xfrm>
            <a:off x="4930301" y="2093522"/>
            <a:ext cx="465285" cy="465285"/>
            <a:chOff x="4202550" y="994173"/>
            <a:chExt cx="738900" cy="738900"/>
          </a:xfrm>
        </p:grpSpPr>
        <p:sp>
          <p:nvSpPr>
            <p:cNvPr id="662" name="Google Shape;662;p5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663" name="Google Shape;663;p50"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664" name="Google Shape;664;p50"/>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Estamos de oferta</a:t>
            </a:r>
            <a:endParaRPr b="1" i="0" sz="3400" u="none" cap="none" strike="noStrike">
              <a:solidFill>
                <a:srgbClr val="595959"/>
              </a:solidFill>
              <a:latin typeface="DM Sans"/>
              <a:ea typeface="DM Sans"/>
              <a:cs typeface="DM Sans"/>
              <a:sym typeface="DM Sans"/>
            </a:endParaRPr>
          </a:p>
        </p:txBody>
      </p:sp>
      <p:sp>
        <p:nvSpPr>
          <p:cNvPr id="665" name="Google Shape;665;p50"/>
          <p:cNvSpPr txBox="1"/>
          <p:nvPr/>
        </p:nvSpPr>
        <p:spPr>
          <a:xfrm>
            <a:off x="419350" y="2056950"/>
            <a:ext cx="4235100" cy="2466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que permita al usuario ingresar el precio de un producto y un código de descuento. El programa debe validar si el precio es un número positivo y si el código de descuento es válido. Los errores posibles incluyen entradas no numéricas, números negativos y códigos de descuento no válidos.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Los codigos de descuento son:</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 descuentos_validos = [</a:t>
            </a:r>
            <a:r>
              <a:rPr b="0" i="0" lang="es" sz="1250" u="none" cap="none" strike="noStrike">
                <a:solidFill>
                  <a:srgbClr val="980000"/>
                </a:solidFill>
                <a:highlight>
                  <a:schemeClr val="lt1"/>
                </a:highlight>
                <a:latin typeface="DM Sans"/>
                <a:ea typeface="DM Sans"/>
                <a:cs typeface="DM Sans"/>
                <a:sym typeface="DM Sans"/>
              </a:rPr>
              <a:t>"DESC10"</a:t>
            </a:r>
            <a:r>
              <a:rPr b="0" i="0" lang="es" sz="1250" u="none" cap="none" strike="noStrike">
                <a:solidFill>
                  <a:schemeClr val="dk1"/>
                </a:solidFill>
                <a:highlight>
                  <a:schemeClr val="lt1"/>
                </a:highlight>
                <a:latin typeface="DM Sans"/>
                <a:ea typeface="DM Sans"/>
                <a:cs typeface="DM Sans"/>
                <a:sym typeface="DM Sans"/>
              </a:rPr>
              <a:t>, "</a:t>
            </a:r>
            <a:r>
              <a:rPr b="0" i="0" lang="es" sz="1250" u="none" cap="none" strike="noStrike">
                <a:solidFill>
                  <a:srgbClr val="980000"/>
                </a:solidFill>
                <a:highlight>
                  <a:schemeClr val="lt1"/>
                </a:highlight>
                <a:latin typeface="DM Sans"/>
                <a:ea typeface="DM Sans"/>
                <a:cs typeface="DM Sans"/>
                <a:sym typeface="DM Sans"/>
              </a:rPr>
              <a:t>DESC20"</a:t>
            </a:r>
            <a:r>
              <a:rPr b="0" i="0" lang="es" sz="1250" u="none" cap="none" strike="noStrike">
                <a:solidFill>
                  <a:schemeClr val="dk1"/>
                </a:solidFill>
                <a:highlight>
                  <a:schemeClr val="lt1"/>
                </a:highlight>
                <a:latin typeface="DM Sans"/>
                <a:ea typeface="DM Sans"/>
                <a:cs typeface="DM Sans"/>
                <a:sym typeface="DM Sans"/>
              </a:rPr>
              <a:t>, </a:t>
            </a:r>
            <a:r>
              <a:rPr b="0" i="0" lang="es" sz="1250" u="none" cap="none" strike="noStrike">
                <a:solidFill>
                  <a:srgbClr val="980000"/>
                </a:solidFill>
                <a:highlight>
                  <a:schemeClr val="lt1"/>
                </a:highlight>
                <a:latin typeface="DM Sans"/>
                <a:ea typeface="DM Sans"/>
                <a:cs typeface="DM Sans"/>
                <a:sym typeface="DM Sans"/>
              </a:rPr>
              <a:t>"DESC30"</a:t>
            </a:r>
            <a:r>
              <a:rPr b="0" i="0" lang="es" sz="1250" u="none" cap="none" strike="noStrike">
                <a:solidFill>
                  <a:schemeClr val="dk1"/>
                </a:solidFill>
                <a:highlight>
                  <a:schemeClr val="lt1"/>
                </a:highlight>
                <a:latin typeface="DM Sans"/>
                <a:ea typeface="DM Sans"/>
                <a:cs typeface="DM Sans"/>
                <a:sym typeface="DM Sans"/>
              </a:rPr>
              <a:t>]</a:t>
            </a:r>
            <a:endParaRPr b="0" i="0" sz="13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2"/>
          <p:cNvSpPr txBox="1"/>
          <p:nvPr/>
        </p:nvSpPr>
        <p:spPr>
          <a:xfrm>
            <a:off x="147650" y="270400"/>
            <a:ext cx="89964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676" name="Google Shape;676;p52"/>
          <p:cNvSpPr txBox="1"/>
          <p:nvPr/>
        </p:nvSpPr>
        <p:spPr>
          <a:xfrm>
            <a:off x="358825" y="101347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677" name="Google Shape;677;p52"/>
          <p:cNvSpPr txBox="1"/>
          <p:nvPr/>
        </p:nvSpPr>
        <p:spPr>
          <a:xfrm>
            <a:off x="4702025" y="101347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pic>
        <p:nvPicPr>
          <p:cNvPr id="678" name="Google Shape;678;p52"/>
          <p:cNvPicPr preferRelativeResize="0"/>
          <p:nvPr/>
        </p:nvPicPr>
        <p:blipFill rotWithShape="1">
          <a:blip r:embed="rId3">
            <a:alphaModFix/>
          </a:blip>
          <a:srcRect b="0" l="0" r="0" t="0"/>
          <a:stretch/>
        </p:blipFill>
        <p:spPr>
          <a:xfrm>
            <a:off x="422450" y="1540225"/>
            <a:ext cx="3857711" cy="3170650"/>
          </a:xfrm>
          <a:prstGeom prst="rect">
            <a:avLst/>
          </a:prstGeom>
          <a:noFill/>
          <a:ln>
            <a:noFill/>
          </a:ln>
        </p:spPr>
      </p:pic>
      <p:pic>
        <p:nvPicPr>
          <p:cNvPr id="679" name="Google Shape;679;p52"/>
          <p:cNvPicPr preferRelativeResize="0"/>
          <p:nvPr/>
        </p:nvPicPr>
        <p:blipFill rotWithShape="1">
          <a:blip r:embed="rId4">
            <a:alphaModFix/>
          </a:blip>
          <a:srcRect b="0" l="0" r="0" t="0"/>
          <a:stretch/>
        </p:blipFill>
        <p:spPr>
          <a:xfrm>
            <a:off x="4702025" y="1616250"/>
            <a:ext cx="3966677" cy="2720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3"/>
          <p:cNvSpPr txBox="1"/>
          <p:nvPr/>
        </p:nvSpPr>
        <p:spPr>
          <a:xfrm>
            <a:off x="517900" y="21810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pic>
        <p:nvPicPr>
          <p:cNvPr id="685" name="Google Shape;685;p53"/>
          <p:cNvPicPr preferRelativeResize="0"/>
          <p:nvPr/>
        </p:nvPicPr>
        <p:blipFill rotWithShape="1">
          <a:blip r:embed="rId3">
            <a:alphaModFix/>
          </a:blip>
          <a:srcRect b="0" l="0" r="0" t="0"/>
          <a:stretch/>
        </p:blipFill>
        <p:spPr>
          <a:xfrm>
            <a:off x="656625" y="873900"/>
            <a:ext cx="4061575" cy="4069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4"/>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POO II y Herencia</a:t>
            </a:r>
            <a:endParaRPr b="1" i="0" sz="3500" u="none" cap="none" strike="noStrike">
              <a:solidFill>
                <a:srgbClr val="EAFF6A"/>
              </a:solidFill>
              <a:latin typeface="DM Sans"/>
              <a:ea typeface="DM Sans"/>
              <a:cs typeface="DM Sans"/>
              <a:sym typeface="DM Sans"/>
            </a:endParaRPr>
          </a:p>
        </p:txBody>
      </p:sp>
      <p:sp>
        <p:nvSpPr>
          <p:cNvPr id="691" name="Google Shape;691;p5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7</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5"/>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Figuras</a:t>
            </a:r>
            <a:endParaRPr b="1" i="0" sz="3400" u="none" cap="none" strike="noStrike">
              <a:solidFill>
                <a:srgbClr val="595959"/>
              </a:solidFill>
              <a:latin typeface="DM Sans"/>
              <a:ea typeface="DM Sans"/>
              <a:cs typeface="DM Sans"/>
              <a:sym typeface="DM Sans"/>
            </a:endParaRPr>
          </a:p>
        </p:txBody>
      </p:sp>
      <p:sp>
        <p:nvSpPr>
          <p:cNvPr id="697" name="Google Shape;697;p55"/>
          <p:cNvSpPr txBox="1"/>
          <p:nvPr/>
        </p:nvSpPr>
        <p:spPr>
          <a:xfrm>
            <a:off x="419350" y="2056951"/>
            <a:ext cx="4039200" cy="1421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Define una clase Figura con un método de instancia area que devuelve el área de la figura. Luego, crea clases hijas como Circulo y Rectangulo que hereden de Figura y proporcionen implementaciones diferentes del método area.</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6"/>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Calculadora POO</a:t>
            </a:r>
            <a:endParaRPr b="1" i="0" sz="3400" u="none" cap="none" strike="noStrike">
              <a:solidFill>
                <a:srgbClr val="595959"/>
              </a:solidFill>
              <a:latin typeface="DM Sans"/>
              <a:ea typeface="DM Sans"/>
              <a:cs typeface="DM Sans"/>
              <a:sym typeface="DM Sans"/>
            </a:endParaRPr>
          </a:p>
        </p:txBody>
      </p:sp>
      <p:sp>
        <p:nvSpPr>
          <p:cNvPr id="703" name="Google Shape;703;p56"/>
          <p:cNvSpPr txBox="1"/>
          <p:nvPr/>
        </p:nvSpPr>
        <p:spPr>
          <a:xfrm>
            <a:off x="419350" y="2056951"/>
            <a:ext cx="4039200" cy="1421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una clase Calculadora con un método de clase llamado suma que acepte dos números como argumentos y devuelva la suma de ellos. Luego, utiliza este método para realizar algunas operaciones de suma.</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7"/>
          <p:cNvSpPr txBox="1"/>
          <p:nvPr/>
        </p:nvSpPr>
        <p:spPr>
          <a:xfrm>
            <a:off x="4826050" y="2166600"/>
            <a:ext cx="4065000" cy="11082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3</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chemeClr val="dk2"/>
                </a:solidFill>
                <a:latin typeface="DM Sans"/>
                <a:ea typeface="DM Sans"/>
                <a:cs typeface="DM Sans"/>
                <a:sym typeface="DM Sans"/>
              </a:rPr>
              <a:t>Aclaraciones</a:t>
            </a:r>
            <a:endParaRPr b="0" i="0" sz="12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2"/>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Recuerda utilizar el super para ejecutar el init de una clase padre.</a:t>
            </a:r>
            <a:endParaRPr b="0" i="0" sz="1200" u="none" cap="none" strike="noStrike">
              <a:solidFill>
                <a:srgbClr val="595959"/>
              </a:solidFill>
              <a:latin typeface="DM Sans"/>
              <a:ea typeface="DM Sans"/>
              <a:cs typeface="DM Sans"/>
              <a:sym typeface="DM Sans"/>
            </a:endParaRPr>
          </a:p>
        </p:txBody>
      </p:sp>
      <p:sp>
        <p:nvSpPr>
          <p:cNvPr id="709" name="Google Shape;709;p57"/>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Gestión de empleados</a:t>
            </a:r>
            <a:endParaRPr b="1" i="0" sz="3400" u="none" cap="none" strike="noStrike">
              <a:solidFill>
                <a:srgbClr val="595959"/>
              </a:solidFill>
              <a:latin typeface="DM Sans"/>
              <a:ea typeface="DM Sans"/>
              <a:cs typeface="DM Sans"/>
              <a:sym typeface="DM Sans"/>
            </a:endParaRPr>
          </a:p>
        </p:txBody>
      </p:sp>
      <p:sp>
        <p:nvSpPr>
          <p:cNvPr id="710" name="Google Shape;710;p57"/>
          <p:cNvSpPr txBox="1"/>
          <p:nvPr/>
        </p:nvSpPr>
        <p:spPr>
          <a:xfrm>
            <a:off x="419350" y="2056951"/>
            <a:ext cx="4039200" cy="272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una clase Empleado que tenga los siguientes atributos de instancia: nombre, apellido, edad, salario. Luego, crea una clase Gerente que herede de Empleado y tenga un atributo adicional departamento. Define métodos de instancia para ambas clases, como mostrar_informacion para mostrar los detalles de un empleado y aumentar_salario para aumentar el salario de un empleado en un porcentaje dado. Crea instancias de ambas clases y realiza algunas operaciones.</a:t>
            </a:r>
            <a:endParaRPr b="0" i="0" sz="1350" u="none" cap="none" strike="noStrike">
              <a:solidFill>
                <a:schemeClr val="dk1"/>
              </a:solidFill>
              <a:latin typeface="DM Sans"/>
              <a:ea typeface="DM Sans"/>
              <a:cs typeface="DM Sans"/>
              <a:sym typeface="DM Sans"/>
            </a:endParaRPr>
          </a:p>
        </p:txBody>
      </p:sp>
      <p:grpSp>
        <p:nvGrpSpPr>
          <p:cNvPr id="711" name="Google Shape;711;p57"/>
          <p:cNvGrpSpPr/>
          <p:nvPr/>
        </p:nvGrpSpPr>
        <p:grpSpPr>
          <a:xfrm>
            <a:off x="4826051" y="2166597"/>
            <a:ext cx="465285" cy="465285"/>
            <a:chOff x="4202550" y="994173"/>
            <a:chExt cx="738900" cy="738900"/>
          </a:xfrm>
        </p:grpSpPr>
        <p:sp>
          <p:nvSpPr>
            <p:cNvPr id="712" name="Google Shape;712;p57"/>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13" name="Google Shape;713;p57"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8"/>
          <p:cNvSpPr txBox="1"/>
          <p:nvPr/>
        </p:nvSpPr>
        <p:spPr>
          <a:xfrm>
            <a:off x="4794250" y="2056950"/>
            <a:ext cx="4065000" cy="22164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4</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chemeClr val="dk2"/>
                </a:solidFill>
                <a:latin typeface="DM Sans"/>
                <a:ea typeface="DM Sans"/>
                <a:cs typeface="DM Sans"/>
                <a:sym typeface="DM Sans"/>
              </a:rPr>
              <a:t>Aclaraciones</a:t>
            </a:r>
            <a:endParaRPr b="0" i="0" sz="1200" u="none" cap="none" strike="noStrike">
              <a:solidFill>
                <a:schemeClr val="dk2"/>
              </a:solidFill>
              <a:latin typeface="DM Sans"/>
              <a:ea typeface="DM Sans"/>
              <a:cs typeface="DM Sans"/>
              <a:sym typeface="DM Sans"/>
            </a:endParaRPr>
          </a:p>
          <a:p>
            <a:pPr indent="0" lvl="0" marL="45000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2"/>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Para modificar un atributo de clase podes hacer lo siguiente:</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Casa.atributo_de_clase = ‘prueba’</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chemeClr val="dk1"/>
              </a:buClr>
              <a:buSzPts val="1100"/>
              <a:buFont typeface="Arial"/>
              <a:buNone/>
            </a:pPr>
            <a:r>
              <a:rPr b="0" i="0" lang="es" sz="1200" u="none" cap="none" strike="noStrike">
                <a:solidFill>
                  <a:schemeClr val="dk2"/>
                </a:solidFill>
                <a:latin typeface="DM Sans"/>
                <a:ea typeface="DM Sans"/>
                <a:cs typeface="DM Sans"/>
                <a:sym typeface="DM Sans"/>
              </a:rPr>
              <a:t>En este ejemplo se toma Casa como la clase y el atributo atributo_de_clase, donde se guarda un string (esto puede hacerse desde los metodos.)</a:t>
            </a:r>
            <a:endParaRPr b="0" i="0" sz="1200" u="none" cap="none" strike="noStrike">
              <a:solidFill>
                <a:srgbClr val="595959"/>
              </a:solidFill>
              <a:latin typeface="DM Sans"/>
              <a:ea typeface="DM Sans"/>
              <a:cs typeface="DM Sans"/>
              <a:sym typeface="DM Sans"/>
            </a:endParaRPr>
          </a:p>
        </p:txBody>
      </p:sp>
      <p:sp>
        <p:nvSpPr>
          <p:cNvPr id="719" name="Google Shape;719;p58"/>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4</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La biblioteca</a:t>
            </a:r>
            <a:endParaRPr b="1" i="0" sz="3400" u="none" cap="none" strike="noStrike">
              <a:solidFill>
                <a:srgbClr val="595959"/>
              </a:solidFill>
              <a:latin typeface="DM Sans"/>
              <a:ea typeface="DM Sans"/>
              <a:cs typeface="DM Sans"/>
              <a:sym typeface="DM Sans"/>
            </a:endParaRPr>
          </a:p>
        </p:txBody>
      </p:sp>
      <p:sp>
        <p:nvSpPr>
          <p:cNvPr id="720" name="Google Shape;720;p58"/>
          <p:cNvSpPr txBox="1"/>
          <p:nvPr/>
        </p:nvSpPr>
        <p:spPr>
          <a:xfrm>
            <a:off x="419350" y="2056951"/>
            <a:ext cx="4039200" cy="272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una clase Libro con atributos de instancia como titulo, autor, año_publicacion, y disponible (un valor booleano que indica si el libro está disponible o no). Luego, crea una clase Biblioteca que tenga una lista de libros y métodos de instancia para prestar un libro, devolver un libro y mostrar todos los libros disponibles. Utiliza atributos de clase para registrar la cantidad total de libros en la biblioteca. Crea instancias de ambas clases y realiza operaciones de préstamo y devolución de libros.</a:t>
            </a:r>
            <a:endParaRPr b="0" i="0" sz="1350" u="none" cap="none" strike="noStrike">
              <a:solidFill>
                <a:schemeClr val="dk1"/>
              </a:solidFill>
              <a:latin typeface="DM Sans"/>
              <a:ea typeface="DM Sans"/>
              <a:cs typeface="DM Sans"/>
              <a:sym typeface="DM Sans"/>
            </a:endParaRPr>
          </a:p>
        </p:txBody>
      </p:sp>
      <p:grpSp>
        <p:nvGrpSpPr>
          <p:cNvPr id="721" name="Google Shape;721;p58"/>
          <p:cNvGrpSpPr/>
          <p:nvPr/>
        </p:nvGrpSpPr>
        <p:grpSpPr>
          <a:xfrm>
            <a:off x="4838976" y="2056947"/>
            <a:ext cx="465285" cy="465285"/>
            <a:chOff x="4202550" y="994173"/>
            <a:chExt cx="738900" cy="738900"/>
          </a:xfrm>
        </p:grpSpPr>
        <p:sp>
          <p:nvSpPr>
            <p:cNvPr id="722" name="Google Shape;722;p58"/>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23" name="Google Shape;723;p58"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9"/>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5</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Tienda en línea</a:t>
            </a:r>
            <a:endParaRPr b="1" i="0" sz="3400" u="none" cap="none" strike="noStrike">
              <a:solidFill>
                <a:srgbClr val="595959"/>
              </a:solidFill>
              <a:latin typeface="DM Sans"/>
              <a:ea typeface="DM Sans"/>
              <a:cs typeface="DM Sans"/>
              <a:sym typeface="DM Sans"/>
            </a:endParaRPr>
          </a:p>
        </p:txBody>
      </p:sp>
      <p:sp>
        <p:nvSpPr>
          <p:cNvPr id="729" name="Google Shape;729;p59"/>
          <p:cNvSpPr txBox="1"/>
          <p:nvPr/>
        </p:nvSpPr>
        <p:spPr>
          <a:xfrm>
            <a:off x="532800" y="2059076"/>
            <a:ext cx="4039200" cy="2466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una clase Producto con atributos de instancia como nombre, precio, cantidad_disponible y codigo_producto. Luego, crea una clase CarritoCompras que permita a los clientes agregar productos, eliminar productos y calcular el total de la compra. Utiliza un atributo de clase para rastrear la cantidad total de productos en el carrito de compras de todos los clientes. Crea instancias de ambas clases y simula operaciones de compra.</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
          <p:cNvSpPr txBox="1"/>
          <p:nvPr/>
        </p:nvSpPr>
        <p:spPr>
          <a:xfrm>
            <a:off x="419350" y="879250"/>
            <a:ext cx="62502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Los últimos caracteres ríen mejor</a:t>
            </a:r>
            <a:endParaRPr b="1" i="0" sz="3400" u="none" cap="none" strike="noStrike">
              <a:solidFill>
                <a:srgbClr val="595959"/>
              </a:solidFill>
              <a:latin typeface="DM Sans"/>
              <a:ea typeface="DM Sans"/>
              <a:cs typeface="DM Sans"/>
              <a:sym typeface="DM Sans"/>
            </a:endParaRPr>
          </a:p>
        </p:txBody>
      </p:sp>
      <p:sp>
        <p:nvSpPr>
          <p:cNvPr id="324" name="Google Shape;324;p6"/>
          <p:cNvSpPr txBox="1"/>
          <p:nvPr/>
        </p:nvSpPr>
        <p:spPr>
          <a:xfrm>
            <a:off x="419350" y="2571750"/>
            <a:ext cx="5180100" cy="1437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tome una cadena de texto como entrada del usuario. Luego, muestra por pantalla los primeros tres caracteres de la cadena, seguidos por los tres últimos caracteres. Además, concatena ambos subconjuntos y muestra el resultado.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1"/>
          <p:cNvSpPr txBox="1"/>
          <p:nvPr/>
        </p:nvSpPr>
        <p:spPr>
          <a:xfrm>
            <a:off x="147650" y="270400"/>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740" name="Google Shape;740;p61"/>
          <p:cNvSpPr txBox="1"/>
          <p:nvPr/>
        </p:nvSpPr>
        <p:spPr>
          <a:xfrm>
            <a:off x="525575" y="101347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741" name="Google Shape;741;p61"/>
          <p:cNvSpPr txBox="1"/>
          <p:nvPr/>
        </p:nvSpPr>
        <p:spPr>
          <a:xfrm>
            <a:off x="4523025" y="101347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pic>
        <p:nvPicPr>
          <p:cNvPr id="742" name="Google Shape;742;p61"/>
          <p:cNvPicPr preferRelativeResize="0"/>
          <p:nvPr/>
        </p:nvPicPr>
        <p:blipFill rotWithShape="1">
          <a:blip r:embed="rId3">
            <a:alphaModFix/>
          </a:blip>
          <a:srcRect b="0" l="0" r="0" t="0"/>
          <a:stretch/>
        </p:blipFill>
        <p:spPr>
          <a:xfrm>
            <a:off x="605576" y="1546750"/>
            <a:ext cx="2920000" cy="3410274"/>
          </a:xfrm>
          <a:prstGeom prst="rect">
            <a:avLst/>
          </a:prstGeom>
          <a:noFill/>
          <a:ln>
            <a:noFill/>
          </a:ln>
        </p:spPr>
      </p:pic>
      <p:pic>
        <p:nvPicPr>
          <p:cNvPr id="743" name="Google Shape;743;p61"/>
          <p:cNvPicPr preferRelativeResize="0"/>
          <p:nvPr/>
        </p:nvPicPr>
        <p:blipFill rotWithShape="1">
          <a:blip r:embed="rId4">
            <a:alphaModFix/>
          </a:blip>
          <a:srcRect b="0" l="0" r="0" t="0"/>
          <a:stretch/>
        </p:blipFill>
        <p:spPr>
          <a:xfrm>
            <a:off x="4639676" y="1546750"/>
            <a:ext cx="3547525" cy="187688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2"/>
          <p:cNvSpPr txBox="1"/>
          <p:nvPr/>
        </p:nvSpPr>
        <p:spPr>
          <a:xfrm>
            <a:off x="527650" y="24965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pic>
        <p:nvPicPr>
          <p:cNvPr id="749" name="Google Shape;749;p62"/>
          <p:cNvPicPr preferRelativeResize="0"/>
          <p:nvPr/>
        </p:nvPicPr>
        <p:blipFill rotWithShape="1">
          <a:blip r:embed="rId3">
            <a:alphaModFix/>
          </a:blip>
          <a:srcRect b="0" l="0" r="0" t="0"/>
          <a:stretch/>
        </p:blipFill>
        <p:spPr>
          <a:xfrm>
            <a:off x="527650" y="1023825"/>
            <a:ext cx="5293475" cy="38765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3"/>
          <p:cNvSpPr txBox="1"/>
          <p:nvPr/>
        </p:nvSpPr>
        <p:spPr>
          <a:xfrm>
            <a:off x="345450" y="9057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4</a:t>
            </a:r>
            <a:endParaRPr b="0" i="0" sz="3400" u="none" cap="none" strike="noStrike">
              <a:solidFill>
                <a:srgbClr val="000000"/>
              </a:solidFill>
              <a:latin typeface="Arial"/>
              <a:ea typeface="Arial"/>
              <a:cs typeface="Arial"/>
              <a:sym typeface="Arial"/>
            </a:endParaRPr>
          </a:p>
        </p:txBody>
      </p:sp>
      <p:pic>
        <p:nvPicPr>
          <p:cNvPr id="755" name="Google Shape;755;p63"/>
          <p:cNvPicPr preferRelativeResize="0"/>
          <p:nvPr/>
        </p:nvPicPr>
        <p:blipFill rotWithShape="1">
          <a:blip r:embed="rId3">
            <a:alphaModFix/>
          </a:blip>
          <a:srcRect b="0" l="0" r="0" t="0"/>
          <a:stretch/>
        </p:blipFill>
        <p:spPr>
          <a:xfrm>
            <a:off x="345450" y="981400"/>
            <a:ext cx="3684584" cy="3857299"/>
          </a:xfrm>
          <a:prstGeom prst="rect">
            <a:avLst/>
          </a:prstGeom>
          <a:noFill/>
          <a:ln>
            <a:noFill/>
          </a:ln>
        </p:spPr>
      </p:pic>
      <p:pic>
        <p:nvPicPr>
          <p:cNvPr id="756" name="Google Shape;756;p63"/>
          <p:cNvPicPr preferRelativeResize="0"/>
          <p:nvPr/>
        </p:nvPicPr>
        <p:blipFill rotWithShape="1">
          <a:blip r:embed="rId4">
            <a:alphaModFix/>
          </a:blip>
          <a:srcRect b="0" l="0" r="0" t="0"/>
          <a:stretch/>
        </p:blipFill>
        <p:spPr>
          <a:xfrm>
            <a:off x="4286826" y="981400"/>
            <a:ext cx="4220174" cy="1820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4"/>
          <p:cNvSpPr txBox="1"/>
          <p:nvPr/>
        </p:nvSpPr>
        <p:spPr>
          <a:xfrm>
            <a:off x="546025" y="33072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5</a:t>
            </a:r>
            <a:endParaRPr b="0" i="0" sz="3400" u="none" cap="none" strike="noStrike">
              <a:solidFill>
                <a:srgbClr val="000000"/>
              </a:solidFill>
              <a:latin typeface="Arial"/>
              <a:ea typeface="Arial"/>
              <a:cs typeface="Arial"/>
              <a:sym typeface="Arial"/>
            </a:endParaRPr>
          </a:p>
        </p:txBody>
      </p:sp>
      <p:pic>
        <p:nvPicPr>
          <p:cNvPr id="762" name="Google Shape;762;p64"/>
          <p:cNvPicPr preferRelativeResize="0"/>
          <p:nvPr/>
        </p:nvPicPr>
        <p:blipFill rotWithShape="1">
          <a:blip r:embed="rId3">
            <a:alphaModFix/>
          </a:blip>
          <a:srcRect b="0" l="0" r="0" t="0"/>
          <a:stretch/>
        </p:blipFill>
        <p:spPr>
          <a:xfrm>
            <a:off x="611825" y="1137325"/>
            <a:ext cx="4053350" cy="3222776"/>
          </a:xfrm>
          <a:prstGeom prst="rect">
            <a:avLst/>
          </a:prstGeom>
          <a:noFill/>
          <a:ln>
            <a:noFill/>
          </a:ln>
        </p:spPr>
      </p:pic>
      <p:pic>
        <p:nvPicPr>
          <p:cNvPr id="763" name="Google Shape;763;p64"/>
          <p:cNvPicPr preferRelativeResize="0"/>
          <p:nvPr/>
        </p:nvPicPr>
        <p:blipFill rotWithShape="1">
          <a:blip r:embed="rId4">
            <a:alphaModFix/>
          </a:blip>
          <a:srcRect b="0" l="0" r="0" t="0"/>
          <a:stretch/>
        </p:blipFill>
        <p:spPr>
          <a:xfrm>
            <a:off x="4784100" y="1137321"/>
            <a:ext cx="3880401" cy="199385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5"/>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Scripts, módulos, paquetes y manejo de archivos</a:t>
            </a:r>
            <a:endParaRPr b="1" i="0" sz="3500" u="none" cap="none" strike="noStrike">
              <a:solidFill>
                <a:srgbClr val="EAFF6A"/>
              </a:solidFill>
              <a:latin typeface="DM Sans"/>
              <a:ea typeface="DM Sans"/>
              <a:cs typeface="DM Sans"/>
              <a:sym typeface="DM Sans"/>
            </a:endParaRPr>
          </a:p>
        </p:txBody>
      </p:sp>
      <p:sp>
        <p:nvSpPr>
          <p:cNvPr id="769" name="Google Shape;769;p6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8</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6"/>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Registrando gastos</a:t>
            </a:r>
            <a:endParaRPr b="0" i="0" sz="1050" u="none" cap="none" strike="noStrike">
              <a:solidFill>
                <a:srgbClr val="98C379"/>
              </a:solidFill>
              <a:highlight>
                <a:srgbClr val="23272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775" name="Google Shape;775;p66"/>
          <p:cNvSpPr txBox="1"/>
          <p:nvPr/>
        </p:nvSpPr>
        <p:spPr>
          <a:xfrm>
            <a:off x="504200" y="1972100"/>
            <a:ext cx="5742600" cy="2466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en Python que permita a un usuario registrar sus gastos diarios en un archivo de texto llamado "gastos.txt". El programa debe permitir al usuario ingresar la descripción del gasto y la cantidad gastada. Luego, debe guardar estos datos en el archivo en el siguiente formato: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"Fecha: {fecha} - Descripción: {descripción} - Cantidad: {cantidad}"</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Donde fecha es la fecha actual y descripción y cantidad son los datos ingresados por el usuario.</a:t>
            </a:r>
            <a:endParaRPr b="0" i="0" sz="12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7"/>
          <p:cNvSpPr txBox="1"/>
          <p:nvPr/>
        </p:nvSpPr>
        <p:spPr>
          <a:xfrm>
            <a:off x="419350" y="879250"/>
            <a:ext cx="75354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Gestión de tareas pendientes (Con persistencia de datos)</a:t>
            </a:r>
            <a:endParaRPr b="1" i="0" sz="3400" u="none" cap="none" strike="noStrike">
              <a:solidFill>
                <a:srgbClr val="595959"/>
              </a:solidFill>
              <a:latin typeface="DM Sans"/>
              <a:ea typeface="DM Sans"/>
              <a:cs typeface="DM Sans"/>
              <a:sym typeface="DM Sans"/>
            </a:endParaRPr>
          </a:p>
        </p:txBody>
      </p:sp>
      <p:sp>
        <p:nvSpPr>
          <p:cNvPr id="781" name="Google Shape;781;p67"/>
          <p:cNvSpPr txBox="1"/>
          <p:nvPr/>
        </p:nvSpPr>
        <p:spPr>
          <a:xfrm>
            <a:off x="461775" y="2678501"/>
            <a:ext cx="4039200" cy="1421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Basándonos en el ejercicio 1 de funciones, edita el código para que</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el programa guarde el listado de tareas en un json al terminar la ejecución del programa y</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lo recupere al iniciarse el mismo.</a:t>
            </a:r>
            <a:endParaRPr b="0" i="0" sz="1250" u="none" cap="none" strike="noStrike">
              <a:solidFill>
                <a:schemeClr val="dk1"/>
              </a:solidFill>
              <a:highlight>
                <a:schemeClr val="lt1"/>
              </a:highlight>
              <a:latin typeface="DM Sans"/>
              <a:ea typeface="DM Sans"/>
              <a:cs typeface="DM Sans"/>
              <a:sym typeface="DM Sans"/>
            </a:endParaRPr>
          </a:p>
        </p:txBody>
      </p:sp>
      <p:sp>
        <p:nvSpPr>
          <p:cNvPr id="782" name="Google Shape;782;p67"/>
          <p:cNvSpPr txBox="1"/>
          <p:nvPr/>
        </p:nvSpPr>
        <p:spPr>
          <a:xfrm>
            <a:off x="4572000" y="2678500"/>
            <a:ext cx="4065000" cy="18471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2</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chemeClr val="dk2"/>
                </a:solidFill>
                <a:latin typeface="DM Sans"/>
                <a:ea typeface="DM Sans"/>
                <a:cs typeface="DM Sans"/>
                <a:sym typeface="DM Sans"/>
              </a:rPr>
              <a:t>Aclaraciones</a:t>
            </a:r>
            <a:endParaRPr b="0" i="0" sz="1200" u="none" cap="none" strike="noStrike">
              <a:solidFill>
                <a:schemeClr val="dk2"/>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chemeClr val="dk2"/>
                </a:solidFill>
                <a:latin typeface="DM Sans"/>
                <a:ea typeface="DM Sans"/>
                <a:cs typeface="DM Sans"/>
                <a:sym typeface="DM Sans"/>
              </a:rPr>
              <a:t>Ten en cuenta que el modo read del open genera un error al querer abrir un archivo que no existe.</a:t>
            </a:r>
            <a:endParaRPr b="0" i="0" sz="1200" u="none" cap="none" strike="noStrike">
              <a:solidFill>
                <a:schemeClr val="dk2"/>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chemeClr val="dk2"/>
                </a:solidFill>
                <a:latin typeface="DM Sans"/>
                <a:ea typeface="DM Sans"/>
                <a:cs typeface="DM Sans"/>
                <a:sym typeface="DM Sans"/>
              </a:rPr>
              <a:t> Y, a diferencia del read en los txt, el json.load también genera un error si el archivo no tiene nada.</a:t>
            </a:r>
            <a:endParaRPr b="0" i="0" sz="1200" u="none" cap="none" strike="noStrike">
              <a:solidFill>
                <a:schemeClr val="dk2"/>
              </a:solidFill>
              <a:latin typeface="DM Sans"/>
              <a:ea typeface="DM Sans"/>
              <a:cs typeface="DM Sans"/>
              <a:sym typeface="DM Sans"/>
            </a:endParaRPr>
          </a:p>
        </p:txBody>
      </p:sp>
      <p:grpSp>
        <p:nvGrpSpPr>
          <p:cNvPr id="783" name="Google Shape;783;p67"/>
          <p:cNvGrpSpPr/>
          <p:nvPr/>
        </p:nvGrpSpPr>
        <p:grpSpPr>
          <a:xfrm>
            <a:off x="4572001" y="2735672"/>
            <a:ext cx="465285" cy="465285"/>
            <a:chOff x="4202550" y="994173"/>
            <a:chExt cx="738900" cy="738900"/>
          </a:xfrm>
        </p:grpSpPr>
        <p:sp>
          <p:nvSpPr>
            <p:cNvPr id="784" name="Google Shape;784;p67"/>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85" name="Google Shape;785;p67"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8"/>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Registro de calificaciones</a:t>
            </a:r>
            <a:endParaRPr b="0" i="0" sz="1050" u="none" cap="none" strike="noStrike">
              <a:solidFill>
                <a:srgbClr val="98C379"/>
              </a:solidFill>
              <a:highlight>
                <a:srgbClr val="23272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791" name="Google Shape;791;p68"/>
          <p:cNvSpPr txBox="1"/>
          <p:nvPr/>
        </p:nvSpPr>
        <p:spPr>
          <a:xfrm>
            <a:off x="419350" y="2056950"/>
            <a:ext cx="4152600" cy="272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Escribe un programa que permita a un profesor registrar las calificaciones de sus estudiantes en un archivo json llamado "calificaciones.json".</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El programa debe permitir al profesor ingresar nombres de estudiantes y sus calificaciones. Luego, debe guardar estos datos en el archivo cuando termine el programa para</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persistir estos datos para futuras ejecuciones del programa. Utilizar los nombres de los alumnos como claves y las notas como valores.</a:t>
            </a:r>
            <a:endParaRPr b="0" i="0" sz="1250" u="none" cap="none" strike="noStrike">
              <a:solidFill>
                <a:schemeClr val="dk1"/>
              </a:solidFill>
              <a:highlight>
                <a:schemeClr val="lt1"/>
              </a:highlight>
              <a:latin typeface="DM Sans"/>
              <a:ea typeface="DM Sans"/>
              <a:cs typeface="DM Sans"/>
              <a:sym typeface="DM Sans"/>
            </a:endParaRPr>
          </a:p>
        </p:txBody>
      </p:sp>
      <p:sp>
        <p:nvSpPr>
          <p:cNvPr id="792" name="Google Shape;792;p68"/>
          <p:cNvSpPr txBox="1"/>
          <p:nvPr/>
        </p:nvSpPr>
        <p:spPr>
          <a:xfrm>
            <a:off x="4752525" y="2117825"/>
            <a:ext cx="4065000" cy="18471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3</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chemeClr val="dk2"/>
                </a:solidFill>
                <a:latin typeface="DM Sans"/>
                <a:ea typeface="DM Sans"/>
                <a:cs typeface="DM Sans"/>
                <a:sym typeface="DM Sans"/>
              </a:rPr>
              <a:t>Aclaraciones</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Ten en cuenta que el modo read del open genera un error al querer abrir un archivo que no existe.</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 Y, a diferencia del read en los txt, el json.load también genera un error si el archivo no tiene nada.</a:t>
            </a:r>
            <a:endParaRPr b="1" i="0" sz="1200" u="none" cap="none" strike="noStrike">
              <a:solidFill>
                <a:schemeClr val="dk1"/>
              </a:solidFill>
              <a:latin typeface="DM Sans"/>
              <a:ea typeface="DM Sans"/>
              <a:cs typeface="DM Sans"/>
              <a:sym typeface="DM Sans"/>
            </a:endParaRPr>
          </a:p>
        </p:txBody>
      </p:sp>
      <p:grpSp>
        <p:nvGrpSpPr>
          <p:cNvPr id="793" name="Google Shape;793;p68"/>
          <p:cNvGrpSpPr/>
          <p:nvPr/>
        </p:nvGrpSpPr>
        <p:grpSpPr>
          <a:xfrm>
            <a:off x="4752526" y="2179347"/>
            <a:ext cx="465285" cy="465285"/>
            <a:chOff x="4202550" y="994173"/>
            <a:chExt cx="738900" cy="738900"/>
          </a:xfrm>
        </p:grpSpPr>
        <p:sp>
          <p:nvSpPr>
            <p:cNvPr id="794" name="Google Shape;794;p68"/>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795" name="Google Shape;795;p68"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9"/>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4</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rgbClr val="595959"/>
                </a:solidFill>
                <a:latin typeface="DM Sans"/>
                <a:ea typeface="DM Sans"/>
                <a:cs typeface="DM Sans"/>
                <a:sym typeface="DM Sans"/>
              </a:rPr>
              <a:t>Metiendo a la bolsa</a:t>
            </a:r>
            <a:endParaRPr b="0" i="0" sz="1050" u="none" cap="none" strike="noStrike">
              <a:solidFill>
                <a:srgbClr val="98C379"/>
              </a:solidFill>
              <a:highlight>
                <a:srgbClr val="23272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801" name="Google Shape;801;p69"/>
          <p:cNvSpPr txBox="1"/>
          <p:nvPr/>
        </p:nvSpPr>
        <p:spPr>
          <a:xfrm>
            <a:off x="532800" y="2228651"/>
            <a:ext cx="4039200" cy="8994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Con las funciones de los ejercicios anteriores, sepáralas en 2 o más módulos y</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genera un paquete que incluya estos módulos.</a:t>
            </a:r>
            <a:endParaRPr b="0" i="0" sz="1250" u="none" cap="none" strike="noStrike">
              <a:solidFill>
                <a:schemeClr val="dk1"/>
              </a:solidFill>
              <a:highlight>
                <a:schemeClr val="lt1"/>
              </a:highlight>
              <a:latin typeface="DM Sans"/>
              <a:ea typeface="DM Sans"/>
              <a:cs typeface="DM Sans"/>
              <a:sym typeface="DM Sans"/>
            </a:endParaRPr>
          </a:p>
        </p:txBody>
      </p:sp>
      <p:sp>
        <p:nvSpPr>
          <p:cNvPr id="802" name="Google Shape;802;p69"/>
          <p:cNvSpPr txBox="1"/>
          <p:nvPr/>
        </p:nvSpPr>
        <p:spPr>
          <a:xfrm>
            <a:off x="4644525" y="2165000"/>
            <a:ext cx="4230900" cy="24276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4</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chemeClr val="dk2"/>
                </a:solidFill>
                <a:latin typeface="DM Sans"/>
                <a:ea typeface="DM Sans"/>
                <a:cs typeface="DM Sans"/>
                <a:sym typeface="DM Sans"/>
              </a:rPr>
              <a:t>Aclaraciones</a:t>
            </a:r>
            <a:endParaRPr b="0" i="0" sz="1200" u="none" cap="none" strike="noStrike">
              <a:solidFill>
                <a:schemeClr val="dk2"/>
              </a:solidFill>
              <a:latin typeface="DM Sans"/>
              <a:ea typeface="DM Sans"/>
              <a:cs typeface="DM Sans"/>
              <a:sym typeface="DM Sans"/>
            </a:endParaRPr>
          </a:p>
          <a:p>
            <a:pPr indent="0" lvl="0" marL="45000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2"/>
              </a:solidFill>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00" u="none" cap="none" strike="noStrike">
                <a:solidFill>
                  <a:srgbClr val="595959"/>
                </a:solidFill>
                <a:latin typeface="DM Sans"/>
                <a:ea typeface="DM Sans"/>
                <a:cs typeface="DM Sans"/>
                <a:sym typeface="DM Sans"/>
              </a:rPr>
              <a:t>Recuerda que en los módulos deben ir solo código que sea de definición y, en caso de</a:t>
            </a:r>
            <a:endParaRPr b="0" i="0" sz="1200" u="none" cap="none" strike="noStrike">
              <a:solidFill>
                <a:srgbClr val="595959"/>
              </a:solidFill>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00" u="none" cap="none" strike="noStrike">
                <a:solidFill>
                  <a:srgbClr val="595959"/>
                </a:solidFill>
                <a:latin typeface="DM Sans"/>
                <a:ea typeface="DM Sans"/>
                <a:cs typeface="DM Sans"/>
                <a:sym typeface="DM Sans"/>
              </a:rPr>
              <a:t>querer agregar código de ejecución en alguno de los módulos, debe agregarse dentro de la siguiente condicional</a:t>
            </a:r>
            <a:endParaRPr b="0" i="0" sz="1200" u="none" cap="none" strike="noStrike">
              <a:solidFill>
                <a:srgbClr val="595959"/>
              </a:solidFill>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t/>
            </a:r>
            <a:endParaRPr b="0" i="0" sz="1200" u="none" cap="none" strike="noStrike">
              <a:solidFill>
                <a:srgbClr val="595959"/>
              </a:solidFill>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00" u="none" cap="none" strike="noStrike">
                <a:solidFill>
                  <a:srgbClr val="595959"/>
                </a:solidFill>
                <a:latin typeface="DM Sans"/>
                <a:ea typeface="DM Sans"/>
                <a:cs typeface="DM Sans"/>
                <a:sym typeface="DM Sans"/>
              </a:rPr>
              <a:t>if __name__ == '__main__':</a:t>
            </a:r>
            <a:endParaRPr b="0" i="0" sz="1200" u="none" cap="none" strike="noStrike">
              <a:solidFill>
                <a:srgbClr val="595959"/>
              </a:solidFill>
              <a:latin typeface="DM Sans"/>
              <a:ea typeface="DM Sans"/>
              <a:cs typeface="DM Sans"/>
              <a:sym typeface="DM Sans"/>
            </a:endParaRPr>
          </a:p>
        </p:txBody>
      </p:sp>
      <p:grpSp>
        <p:nvGrpSpPr>
          <p:cNvPr id="803" name="Google Shape;803;p69"/>
          <p:cNvGrpSpPr/>
          <p:nvPr/>
        </p:nvGrpSpPr>
        <p:grpSpPr>
          <a:xfrm>
            <a:off x="4688702" y="2265122"/>
            <a:ext cx="484275" cy="465285"/>
            <a:chOff x="4202550" y="994173"/>
            <a:chExt cx="738900" cy="738900"/>
          </a:xfrm>
        </p:grpSpPr>
        <p:sp>
          <p:nvSpPr>
            <p:cNvPr id="804" name="Google Shape;804;p69"/>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805" name="Google Shape;805;p69"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
          <p:cNvSpPr txBox="1"/>
          <p:nvPr/>
        </p:nvSpPr>
        <p:spPr>
          <a:xfrm>
            <a:off x="4826050" y="2166600"/>
            <a:ext cx="4065000" cy="16623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3</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Corrobora que el índice que solicitas al usuario no exceda los índices que maneja la lista de números enteros.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La lista de números inicial es a elección del programador</a:t>
            </a:r>
            <a:endParaRPr b="0" i="0" sz="1200" u="none" cap="none" strike="noStrike">
              <a:solidFill>
                <a:srgbClr val="595959"/>
              </a:solidFill>
              <a:latin typeface="DM Sans"/>
              <a:ea typeface="DM Sans"/>
              <a:cs typeface="DM Sans"/>
              <a:sym typeface="DM Sans"/>
            </a:endParaRPr>
          </a:p>
        </p:txBody>
      </p:sp>
      <p:grpSp>
        <p:nvGrpSpPr>
          <p:cNvPr id="330" name="Google Shape;330;p7"/>
          <p:cNvGrpSpPr/>
          <p:nvPr/>
        </p:nvGrpSpPr>
        <p:grpSpPr>
          <a:xfrm>
            <a:off x="4838951" y="2289022"/>
            <a:ext cx="465285" cy="465285"/>
            <a:chOff x="4202550" y="994173"/>
            <a:chExt cx="738900" cy="738900"/>
          </a:xfrm>
        </p:grpSpPr>
        <p:sp>
          <p:nvSpPr>
            <p:cNvPr id="331" name="Google Shape;331;p7"/>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32" name="Google Shape;332;p7"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333" name="Google Shape;333;p7"/>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Cambio manual</a:t>
            </a:r>
            <a:endParaRPr b="1" i="0" sz="3400" u="none" cap="none" strike="noStrike">
              <a:solidFill>
                <a:srgbClr val="595959"/>
              </a:solidFill>
              <a:latin typeface="DM Sans"/>
              <a:ea typeface="DM Sans"/>
              <a:cs typeface="DM Sans"/>
              <a:sym typeface="DM Sans"/>
            </a:endParaRPr>
          </a:p>
        </p:txBody>
      </p:sp>
      <p:sp>
        <p:nvSpPr>
          <p:cNvPr id="334" name="Google Shape;334;p7"/>
          <p:cNvSpPr txBox="1"/>
          <p:nvPr/>
        </p:nvSpPr>
        <p:spPr>
          <a:xfrm>
            <a:off x="419350" y="2056951"/>
            <a:ext cx="4039200" cy="1682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inicie con una lista de números enteros. Luego, solicita al usuario un número entero y un índice para reemplazar un elemento en la lista por el nuevo número ingresado en el índice ingresado.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Imprime la lista resultante.</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1"/>
          <p:cNvSpPr txBox="1"/>
          <p:nvPr/>
        </p:nvSpPr>
        <p:spPr>
          <a:xfrm>
            <a:off x="521125" y="329550"/>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816" name="Google Shape;816;p71"/>
          <p:cNvSpPr txBox="1"/>
          <p:nvPr/>
        </p:nvSpPr>
        <p:spPr>
          <a:xfrm>
            <a:off x="521125" y="104055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pic>
        <p:nvPicPr>
          <p:cNvPr id="817" name="Google Shape;817;p71"/>
          <p:cNvPicPr preferRelativeResize="0"/>
          <p:nvPr/>
        </p:nvPicPr>
        <p:blipFill rotWithShape="1">
          <a:blip r:embed="rId3">
            <a:alphaModFix/>
          </a:blip>
          <a:srcRect b="0" l="0" r="0" t="0"/>
          <a:stretch/>
        </p:blipFill>
        <p:spPr>
          <a:xfrm>
            <a:off x="610325" y="1745675"/>
            <a:ext cx="7867125" cy="2725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2"/>
          <p:cNvSpPr txBox="1"/>
          <p:nvPr/>
        </p:nvSpPr>
        <p:spPr>
          <a:xfrm>
            <a:off x="540875" y="406838"/>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pic>
        <p:nvPicPr>
          <p:cNvPr id="823" name="Google Shape;823;p72"/>
          <p:cNvPicPr preferRelativeResize="0"/>
          <p:nvPr/>
        </p:nvPicPr>
        <p:blipFill rotWithShape="1">
          <a:blip r:embed="rId3">
            <a:alphaModFix/>
          </a:blip>
          <a:srcRect b="0" l="0" r="0" t="0"/>
          <a:stretch/>
        </p:blipFill>
        <p:spPr>
          <a:xfrm>
            <a:off x="678575" y="1398050"/>
            <a:ext cx="4071450" cy="2895400"/>
          </a:xfrm>
          <a:prstGeom prst="rect">
            <a:avLst/>
          </a:prstGeom>
          <a:noFill/>
          <a:ln>
            <a:noFill/>
          </a:ln>
        </p:spPr>
      </p:pic>
      <p:pic>
        <p:nvPicPr>
          <p:cNvPr id="824" name="Google Shape;824;p72"/>
          <p:cNvPicPr preferRelativeResize="0"/>
          <p:nvPr/>
        </p:nvPicPr>
        <p:blipFill rotWithShape="1">
          <a:blip r:embed="rId4">
            <a:alphaModFix/>
          </a:blip>
          <a:srcRect b="0" l="0" r="0" t="0"/>
          <a:stretch/>
        </p:blipFill>
        <p:spPr>
          <a:xfrm>
            <a:off x="4928750" y="1398050"/>
            <a:ext cx="4071450" cy="286261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3"/>
          <p:cNvSpPr txBox="1"/>
          <p:nvPr/>
        </p:nvSpPr>
        <p:spPr>
          <a:xfrm>
            <a:off x="554775" y="450888"/>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sp>
        <p:nvSpPr>
          <p:cNvPr id="830" name="Google Shape;830;p73"/>
          <p:cNvSpPr txBox="1"/>
          <p:nvPr/>
        </p:nvSpPr>
        <p:spPr>
          <a:xfrm>
            <a:off x="4209150" y="450888"/>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4</a:t>
            </a:r>
            <a:endParaRPr b="0" i="0" sz="3400" u="none" cap="none" strike="noStrike">
              <a:solidFill>
                <a:srgbClr val="000000"/>
              </a:solidFill>
              <a:latin typeface="Arial"/>
              <a:ea typeface="Arial"/>
              <a:cs typeface="Arial"/>
              <a:sym typeface="Arial"/>
            </a:endParaRPr>
          </a:p>
        </p:txBody>
      </p:sp>
      <p:pic>
        <p:nvPicPr>
          <p:cNvPr id="831" name="Google Shape;831;p73"/>
          <p:cNvPicPr preferRelativeResize="0"/>
          <p:nvPr/>
        </p:nvPicPr>
        <p:blipFill rotWithShape="1">
          <a:blip r:embed="rId3">
            <a:alphaModFix/>
          </a:blip>
          <a:srcRect b="0" l="0" r="0" t="0"/>
          <a:stretch/>
        </p:blipFill>
        <p:spPr>
          <a:xfrm>
            <a:off x="616025" y="1433675"/>
            <a:ext cx="3444650" cy="3210750"/>
          </a:xfrm>
          <a:prstGeom prst="rect">
            <a:avLst/>
          </a:prstGeom>
          <a:noFill/>
          <a:ln>
            <a:noFill/>
          </a:ln>
        </p:spPr>
      </p:pic>
      <p:pic>
        <p:nvPicPr>
          <p:cNvPr id="832" name="Google Shape;832;p73"/>
          <p:cNvPicPr preferRelativeResize="0"/>
          <p:nvPr/>
        </p:nvPicPr>
        <p:blipFill rotWithShape="1">
          <a:blip r:embed="rId4">
            <a:alphaModFix/>
          </a:blip>
          <a:srcRect b="0" l="0" r="0" t="0"/>
          <a:stretch/>
        </p:blipFill>
        <p:spPr>
          <a:xfrm>
            <a:off x="4209150" y="1433675"/>
            <a:ext cx="4934850" cy="1135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4"/>
          <p:cNvSpPr txBox="1"/>
          <p:nvPr/>
        </p:nvSpPr>
        <p:spPr>
          <a:xfrm>
            <a:off x="1461300" y="2123850"/>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Git, GitHub y Django</a:t>
            </a:r>
            <a:endParaRPr b="1" i="0" sz="3500" u="none" cap="none" strike="noStrike">
              <a:solidFill>
                <a:srgbClr val="EAFF6A"/>
              </a:solidFill>
              <a:latin typeface="DM Sans"/>
              <a:ea typeface="DM Sans"/>
              <a:cs typeface="DM Sans"/>
              <a:sym typeface="DM Sans"/>
            </a:endParaRPr>
          </a:p>
        </p:txBody>
      </p:sp>
      <p:sp>
        <p:nvSpPr>
          <p:cNvPr id="838" name="Google Shape;838;p7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9</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5"/>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Repasemos Git</a:t>
            </a:r>
            <a:endParaRPr b="1" i="0" sz="1050" u="none" cap="none" strike="noStrike">
              <a:solidFill>
                <a:srgbClr val="E06C75"/>
              </a:solidFill>
              <a:highlight>
                <a:srgbClr val="23272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844" name="Google Shape;844;p75"/>
          <p:cNvSpPr txBox="1"/>
          <p:nvPr/>
        </p:nvSpPr>
        <p:spPr>
          <a:xfrm>
            <a:off x="482975" y="2075650"/>
            <a:ext cx="8408100" cy="1682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Sigamos las siguientes instrucciones para practicar un poco el uso de git…</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1. </a:t>
            </a:r>
            <a:r>
              <a:rPr b="0" i="0" lang="es" sz="1250" u="none" cap="none" strike="noStrike">
                <a:solidFill>
                  <a:schemeClr val="dk1"/>
                </a:solidFill>
                <a:highlight>
                  <a:schemeClr val="lt1"/>
                </a:highlight>
                <a:latin typeface="DM Sans"/>
                <a:ea typeface="DM Sans"/>
                <a:cs typeface="DM Sans"/>
                <a:sym typeface="DM Sans"/>
              </a:rPr>
              <a:t>Crea una carpeta nueva y abrirla para trabajar en ella.</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2.</a:t>
            </a:r>
            <a:r>
              <a:rPr b="0" i="0" lang="es" sz="1250" u="none" cap="none" strike="noStrike">
                <a:solidFill>
                  <a:schemeClr val="dk1"/>
                </a:solidFill>
                <a:highlight>
                  <a:schemeClr val="lt1"/>
                </a:highlight>
                <a:latin typeface="DM Sans"/>
                <a:ea typeface="DM Sans"/>
                <a:cs typeface="DM Sans"/>
                <a:sym typeface="DM Sans"/>
              </a:rPr>
              <a:t> Inicializa un repositorio de git.</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3. </a:t>
            </a:r>
            <a:r>
              <a:rPr b="0" i="0" lang="es" sz="1250" u="none" cap="none" strike="noStrike">
                <a:solidFill>
                  <a:schemeClr val="dk1"/>
                </a:solidFill>
                <a:highlight>
                  <a:schemeClr val="lt1"/>
                </a:highlight>
                <a:latin typeface="DM Sans"/>
                <a:ea typeface="DM Sans"/>
                <a:cs typeface="DM Sans"/>
                <a:sym typeface="DM Sans"/>
              </a:rPr>
              <a:t>Crea una rama por cada parte de la guía, hasta la parte 8 inclusive, de ejercicios en esta guía (parte1, parte2, parte3, etc).</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6"/>
          <p:cNvSpPr txBox="1"/>
          <p:nvPr/>
        </p:nvSpPr>
        <p:spPr>
          <a:xfrm>
            <a:off x="588800" y="848275"/>
            <a:ext cx="7424400" cy="2988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250"/>
              <a:buFont typeface="Arial"/>
              <a:buNone/>
            </a:pPr>
            <a:r>
              <a:rPr b="1" i="0" lang="es" sz="1250" u="none" cap="none" strike="noStrike">
                <a:solidFill>
                  <a:schemeClr val="dk1"/>
                </a:solidFill>
                <a:highlight>
                  <a:schemeClr val="lt1"/>
                </a:highlight>
                <a:latin typeface="DM Sans"/>
                <a:ea typeface="DM Sans"/>
                <a:cs typeface="DM Sans"/>
                <a:sym typeface="DM Sans"/>
              </a:rPr>
              <a:t>4.</a:t>
            </a:r>
            <a:r>
              <a:rPr b="0" i="0" lang="es" sz="1250" u="none" cap="none" strike="noStrike">
                <a:solidFill>
                  <a:schemeClr val="dk1"/>
                </a:solidFill>
                <a:highlight>
                  <a:schemeClr val="lt1"/>
                </a:highlight>
                <a:latin typeface="DM Sans"/>
                <a:ea typeface="DM Sans"/>
                <a:cs typeface="DM Sans"/>
                <a:sym typeface="DM Sans"/>
              </a:rPr>
              <a:t> Por cada rama de las partes, seguir los siguientes pasos:</a:t>
            </a:r>
            <a:endParaRPr b="0" i="0" sz="1250" u="none" cap="none" strike="noStrike">
              <a:solidFill>
                <a:schemeClr val="dk1"/>
              </a:solidFill>
              <a:highlight>
                <a:schemeClr val="lt1"/>
              </a:highlight>
              <a:latin typeface="DM Sans"/>
              <a:ea typeface="DM Sans"/>
              <a:cs typeface="DM Sans"/>
              <a:sym typeface="DM Sans"/>
            </a:endParaRPr>
          </a:p>
          <a:p>
            <a:pPr indent="-307975" lvl="0" marL="914400" marR="0" rtl="0" algn="l">
              <a:lnSpc>
                <a:spcPct val="135714"/>
              </a:lnSpc>
              <a:spcBef>
                <a:spcPts val="0"/>
              </a:spcBef>
              <a:spcAft>
                <a:spcPts val="0"/>
              </a:spcAft>
              <a:buClr>
                <a:schemeClr val="dk1"/>
              </a:buClr>
              <a:buSzPts val="1250"/>
              <a:buFont typeface="DM Sans"/>
              <a:buAutoNum type="alphaUcPeriod"/>
            </a:pPr>
            <a:r>
              <a:rPr b="0" i="0" lang="es" sz="1250" u="none" cap="none" strike="noStrike">
                <a:solidFill>
                  <a:schemeClr val="dk1"/>
                </a:solidFill>
                <a:highlight>
                  <a:schemeClr val="lt1"/>
                </a:highlight>
                <a:latin typeface="DM Sans"/>
                <a:ea typeface="DM Sans"/>
                <a:cs typeface="DM Sans"/>
                <a:sym typeface="DM Sans"/>
              </a:rPr>
              <a:t>Crear una carpeta con el nombre de la rama.</a:t>
            </a:r>
            <a:endParaRPr b="0" i="0" sz="1250" u="none" cap="none" strike="noStrike">
              <a:solidFill>
                <a:schemeClr val="dk1"/>
              </a:solidFill>
              <a:highlight>
                <a:schemeClr val="lt1"/>
              </a:highlight>
              <a:latin typeface="DM Sans"/>
              <a:ea typeface="DM Sans"/>
              <a:cs typeface="DM Sans"/>
              <a:sym typeface="DM Sans"/>
            </a:endParaRPr>
          </a:p>
          <a:p>
            <a:pPr indent="-307975" lvl="0" marL="914400" marR="0" rtl="0" algn="l">
              <a:lnSpc>
                <a:spcPct val="135714"/>
              </a:lnSpc>
              <a:spcBef>
                <a:spcPts val="0"/>
              </a:spcBef>
              <a:spcAft>
                <a:spcPts val="0"/>
              </a:spcAft>
              <a:buClr>
                <a:schemeClr val="dk1"/>
              </a:buClr>
              <a:buSzPts val="1250"/>
              <a:buFont typeface="DM Sans"/>
              <a:buAutoNum type="alphaUcPeriod"/>
            </a:pPr>
            <a:r>
              <a:rPr b="0" i="0" lang="es" sz="1250" u="none" cap="none" strike="noStrike">
                <a:solidFill>
                  <a:schemeClr val="dk1"/>
                </a:solidFill>
                <a:highlight>
                  <a:schemeClr val="lt1"/>
                </a:highlight>
                <a:latin typeface="DM Sans"/>
                <a:ea typeface="DM Sans"/>
                <a:cs typeface="DM Sans"/>
                <a:sym typeface="DM Sans"/>
              </a:rPr>
              <a:t>Dentro de la carpeta crear para la actividad 1 un archivo que contenga la resolución y luego hacer un commit con el mensaje “Actividad 1”.</a:t>
            </a:r>
            <a:endParaRPr b="0" i="0" sz="1250" u="none" cap="none" strike="noStrike">
              <a:solidFill>
                <a:schemeClr val="dk1"/>
              </a:solidFill>
              <a:highlight>
                <a:schemeClr val="lt1"/>
              </a:highlight>
              <a:latin typeface="DM Sans"/>
              <a:ea typeface="DM Sans"/>
              <a:cs typeface="DM Sans"/>
              <a:sym typeface="DM Sans"/>
            </a:endParaRPr>
          </a:p>
          <a:p>
            <a:pPr indent="-307975" lvl="0" marL="914400" marR="0" rtl="0" algn="l">
              <a:lnSpc>
                <a:spcPct val="135714"/>
              </a:lnSpc>
              <a:spcBef>
                <a:spcPts val="0"/>
              </a:spcBef>
              <a:spcAft>
                <a:spcPts val="0"/>
              </a:spcAft>
              <a:buClr>
                <a:schemeClr val="dk1"/>
              </a:buClr>
              <a:buSzPts val="1250"/>
              <a:buFont typeface="DM Sans"/>
              <a:buAutoNum type="alphaUcPeriod"/>
            </a:pPr>
            <a:r>
              <a:rPr b="0" i="0" lang="es" sz="1250" u="none" cap="none" strike="noStrike">
                <a:solidFill>
                  <a:schemeClr val="dk1"/>
                </a:solidFill>
                <a:highlight>
                  <a:schemeClr val="lt1"/>
                </a:highlight>
                <a:latin typeface="DM Sans"/>
                <a:ea typeface="DM Sans"/>
                <a:cs typeface="DM Sans"/>
                <a:sym typeface="DM Sans"/>
              </a:rPr>
              <a:t>Repetir el punto anterior para las actividades restantes.</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rgbClr val="000000"/>
              </a:buClr>
              <a:buSzPts val="1250"/>
              <a:buFont typeface="Arial"/>
              <a:buNone/>
            </a:pPr>
            <a:r>
              <a:rPr b="1" i="0" lang="es" sz="1250" u="none" cap="none" strike="noStrike">
                <a:solidFill>
                  <a:schemeClr val="dk1"/>
                </a:solidFill>
                <a:highlight>
                  <a:schemeClr val="lt1"/>
                </a:highlight>
                <a:latin typeface="DM Sans"/>
                <a:ea typeface="DM Sans"/>
                <a:cs typeface="DM Sans"/>
                <a:sym typeface="DM Sans"/>
              </a:rPr>
              <a:t>5.</a:t>
            </a:r>
            <a:r>
              <a:rPr b="0" i="0" lang="es" sz="1250" u="none" cap="none" strike="noStrike">
                <a:solidFill>
                  <a:schemeClr val="dk1"/>
                </a:solidFill>
                <a:highlight>
                  <a:schemeClr val="lt1"/>
                </a:highlight>
                <a:latin typeface="DM Sans"/>
                <a:ea typeface="DM Sans"/>
                <a:cs typeface="DM Sans"/>
                <a:sym typeface="DM Sans"/>
              </a:rPr>
              <a:t> Luego, volver a la rama principal (master o main, depende como lo tengan configurado) y hacer un merge por cada una de las ramas de las partes.</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rgbClr val="000000"/>
              </a:buClr>
              <a:buSzPts val="1250"/>
              <a:buFont typeface="Arial"/>
              <a:buNone/>
            </a:pPr>
            <a:r>
              <a:rPr b="1" i="0" lang="es" sz="1250" u="none" cap="none" strike="noStrike">
                <a:solidFill>
                  <a:schemeClr val="dk1"/>
                </a:solidFill>
                <a:highlight>
                  <a:schemeClr val="lt1"/>
                </a:highlight>
                <a:latin typeface="DM Sans"/>
                <a:ea typeface="DM Sans"/>
                <a:cs typeface="DM Sans"/>
                <a:sym typeface="DM Sans"/>
              </a:rPr>
              <a:t>6.</a:t>
            </a:r>
            <a:r>
              <a:rPr b="0" i="0" lang="es" sz="1250" u="none" cap="none" strike="noStrike">
                <a:solidFill>
                  <a:schemeClr val="dk1"/>
                </a:solidFill>
                <a:highlight>
                  <a:schemeClr val="lt1"/>
                </a:highlight>
                <a:latin typeface="DM Sans"/>
                <a:ea typeface="DM Sans"/>
                <a:cs typeface="DM Sans"/>
                <a:sym typeface="DM Sans"/>
              </a:rPr>
              <a:t> Por último, hacer un push a un repositorio creado en github.</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rgbClr val="000000"/>
              </a:buClr>
              <a:buSzPts val="125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rgbClr val="000000"/>
              </a:buClr>
              <a:buSzPts val="1250"/>
              <a:buFont typeface="Arial"/>
              <a:buNone/>
            </a:pPr>
            <a:r>
              <a:rPr b="0" i="0" lang="es" sz="1250" u="none" cap="none" strike="noStrike">
                <a:solidFill>
                  <a:schemeClr val="dk1"/>
                </a:solidFill>
                <a:highlight>
                  <a:schemeClr val="lt1"/>
                </a:highlight>
                <a:latin typeface="DM Sans"/>
                <a:ea typeface="DM Sans"/>
                <a:cs typeface="DM Sans"/>
                <a:sym typeface="DM Sans"/>
              </a:rPr>
              <a:t>Con esto dejaremos todo lo que tenía cada rama (cada carpeta de actividades) en la rama principal.</a:t>
            </a:r>
            <a:endParaRPr b="0" i="0" sz="12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grpSp>
        <p:nvGrpSpPr>
          <p:cNvPr id="854" name="Google Shape;854;p77"/>
          <p:cNvGrpSpPr/>
          <p:nvPr/>
        </p:nvGrpSpPr>
        <p:grpSpPr>
          <a:xfrm>
            <a:off x="457338" y="468286"/>
            <a:ext cx="431100" cy="431100"/>
            <a:chOff x="4616400" y="1950761"/>
            <a:chExt cx="431100" cy="431100"/>
          </a:xfrm>
        </p:grpSpPr>
        <p:sp>
          <p:nvSpPr>
            <p:cNvPr id="855" name="Google Shape;855;p7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6" name="Google Shape;856;p77"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857" name="Google Shape;857;p77"/>
          <p:cNvSpPr txBox="1"/>
          <p:nvPr/>
        </p:nvSpPr>
        <p:spPr>
          <a:xfrm>
            <a:off x="457350" y="1820575"/>
            <a:ext cx="80574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chemeClr val="lt1"/>
                </a:solidFill>
                <a:latin typeface="DM Sans"/>
                <a:ea typeface="DM Sans"/>
                <a:cs typeface="DM Sans"/>
                <a:sym typeface="DM Sans"/>
              </a:rPr>
              <a:t>A partir de la siguiente actividad, cada parte tiene su propia rama con las actividades resueltas. Esto se maneja de esta forma, debido a que haremos un </a:t>
            </a:r>
            <a:r>
              <a:rPr b="0" i="0" lang="es" sz="2400" u="none" cap="none" strike="noStrike">
                <a:solidFill>
                  <a:srgbClr val="EAFF6A"/>
                </a:solidFill>
                <a:latin typeface="DM Sans"/>
                <a:ea typeface="DM Sans"/>
                <a:cs typeface="DM Sans"/>
                <a:sym typeface="DM Sans"/>
              </a:rPr>
              <a:t>proyecto de django</a:t>
            </a:r>
            <a:r>
              <a:rPr b="0" i="0" lang="es" sz="2400" u="none" cap="none" strike="noStrike">
                <a:solidFill>
                  <a:schemeClr val="lt1"/>
                </a:solidFill>
                <a:latin typeface="DM Sans"/>
                <a:ea typeface="DM Sans"/>
                <a:cs typeface="DM Sans"/>
                <a:sym typeface="DM Sans"/>
              </a:rPr>
              <a:t> repasando todo lo visto en clases y con el manejo de ramas se puede ir viendo el progreso escalonado delimitado, por lo que van solicitando las actividades.</a:t>
            </a:r>
            <a:endParaRPr b="0" i="0" sz="2400" u="none" cap="none" strike="noStrike">
              <a:solidFill>
                <a:schemeClr val="lt1"/>
              </a:solidFill>
              <a:latin typeface="DM Sans"/>
              <a:ea typeface="DM Sans"/>
              <a:cs typeface="DM Sans"/>
              <a:sym typeface="DM Sans"/>
            </a:endParaRPr>
          </a:p>
        </p:txBody>
      </p:sp>
      <p:sp>
        <p:nvSpPr>
          <p:cNvPr id="858" name="Google Shape;858;p7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Contenido destacado</a:t>
            </a:r>
            <a:endParaRPr b="1" i="0" sz="4000" u="none" cap="none" strike="noStrike">
              <a:solidFill>
                <a:srgbClr val="EAFF6A"/>
              </a:solidFill>
              <a:latin typeface="DM Sans"/>
              <a:ea typeface="DM Sans"/>
              <a:cs typeface="DM Sans"/>
              <a:sym typeface="DM Sans"/>
            </a:endParaRPr>
          </a:p>
        </p:txBody>
      </p:sp>
      <p:sp>
        <p:nvSpPr>
          <p:cNvPr id="859" name="Google Shape;859;p7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8"/>
          <p:cNvSpPr txBox="1"/>
          <p:nvPr/>
        </p:nvSpPr>
        <p:spPr>
          <a:xfrm>
            <a:off x="419350" y="879250"/>
            <a:ext cx="76665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Repaso creación de proyecto</a:t>
            </a:r>
            <a:endParaRPr b="1" i="0" sz="1050" u="none" cap="none" strike="noStrike">
              <a:solidFill>
                <a:srgbClr val="E06C75"/>
              </a:solidFill>
              <a:highlight>
                <a:srgbClr val="23272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865" name="Google Shape;865;p78"/>
          <p:cNvSpPr txBox="1"/>
          <p:nvPr/>
        </p:nvSpPr>
        <p:spPr>
          <a:xfrm>
            <a:off x="563550" y="1946250"/>
            <a:ext cx="8016900" cy="272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proyecto de Django siguiendo los pasos vistos en clase.</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Este proyecto deberá contar con 2 vistas:</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1.</a:t>
            </a:r>
            <a:r>
              <a:rPr b="0" i="0" lang="es" sz="1250" u="none" cap="none" strike="noStrike">
                <a:solidFill>
                  <a:schemeClr val="dk1"/>
                </a:solidFill>
                <a:highlight>
                  <a:schemeClr val="lt1"/>
                </a:highlight>
                <a:latin typeface="DM Sans"/>
                <a:ea typeface="DM Sans"/>
                <a:cs typeface="DM Sans"/>
                <a:sym typeface="DM Sans"/>
              </a:rPr>
              <a:t> La primera deberá enviar por HttpResponse un string que indique en qué año aproximadamente nació una persona si le pasamos por la url la edad (para revisar si un string es solo numérico se puede usar el método .isnumeric() de los strings que devuelve True en caso de que sean solo números).</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2. </a:t>
            </a:r>
            <a:r>
              <a:rPr b="0" i="0" lang="es" sz="1250" u="none" cap="none" strike="noStrike">
                <a:solidFill>
                  <a:schemeClr val="dk1"/>
                </a:solidFill>
                <a:highlight>
                  <a:schemeClr val="lt1"/>
                </a:highlight>
                <a:latin typeface="DM Sans"/>
                <a:ea typeface="DM Sans"/>
                <a:cs typeface="DM Sans"/>
                <a:sym typeface="DM Sans"/>
              </a:rPr>
              <a:t>La segunda solo requerirá que en lugar de pasarle un string como argumento al HttpResponse se le pase un template en el cual se mostrará un mensaje que diga "Bienvenidos".</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La url de acceso deberá ser 'bienvenida/'.</a:t>
            </a:r>
            <a:endParaRPr b="0" i="0" sz="12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8"/>
          <p:cNvSpPr txBox="1"/>
          <p:nvPr/>
        </p:nvSpPr>
        <p:spPr>
          <a:xfrm>
            <a:off x="4826050" y="2166600"/>
            <a:ext cx="4065000" cy="1293000"/>
          </a:xfrm>
          <a:prstGeom prst="rect">
            <a:avLst/>
          </a:prstGeom>
          <a:noFill/>
          <a:ln cap="flat" cmpd="sng" w="9525">
            <a:solidFill>
              <a:srgbClr val="EAFF6A"/>
            </a:solidFill>
            <a:prstDash val="solid"/>
            <a:round/>
            <a:headEnd len="sm" w="sm" type="none"/>
            <a:tailEnd len="sm" w="sm" type="none"/>
          </a:ln>
        </p:spPr>
        <p:txBody>
          <a:bodyPr anchorCtr="0" anchor="t" bIns="91425" lIns="91425" spcFirstLastPara="1" rIns="91425" wrap="square" tIns="91425">
            <a:spAutoFit/>
          </a:bodyPr>
          <a:lstStyle/>
          <a:p>
            <a:pPr indent="0" lvl="0" marL="450000" marR="0" rtl="0" algn="l">
              <a:lnSpc>
                <a:spcPct val="100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Notas actividad 4</a:t>
            </a:r>
            <a:endParaRPr b="1" i="0" sz="1200" u="none" cap="none" strike="noStrike">
              <a:solidFill>
                <a:schemeClr val="dk1"/>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Aclaraciones</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DM Sans"/>
              <a:ea typeface="DM Sans"/>
              <a:cs typeface="DM Sans"/>
              <a:sym typeface="DM Sans"/>
            </a:endParaRPr>
          </a:p>
          <a:p>
            <a:pPr indent="0" lvl="0" marL="450000" marR="0" rtl="0" algn="l">
              <a:lnSpc>
                <a:spcPct val="100000"/>
              </a:lnSpc>
              <a:spcBef>
                <a:spcPts val="0"/>
              </a:spcBef>
              <a:spcAft>
                <a:spcPts val="0"/>
              </a:spcAft>
              <a:buClr>
                <a:srgbClr val="000000"/>
              </a:buClr>
              <a:buSzPts val="1200"/>
              <a:buFont typeface="Arial"/>
              <a:buNone/>
            </a:pPr>
            <a:r>
              <a:rPr b="0" i="0" lang="es" sz="1200" u="none" cap="none" strike="noStrike">
                <a:solidFill>
                  <a:srgbClr val="595959"/>
                </a:solidFill>
                <a:latin typeface="DM Sans"/>
                <a:ea typeface="DM Sans"/>
                <a:cs typeface="DM Sans"/>
                <a:sym typeface="DM Sans"/>
              </a:rPr>
              <a:t>Ten en cuenta que la primera aparición sería la posición 1 de la tupla, por lo cual deberíamos buscar el índice de la siguiente aparición.</a:t>
            </a:r>
            <a:endParaRPr b="0" i="0" sz="1200" u="none" cap="none" strike="noStrike">
              <a:solidFill>
                <a:srgbClr val="595959"/>
              </a:solidFill>
              <a:latin typeface="DM Sans"/>
              <a:ea typeface="DM Sans"/>
              <a:cs typeface="DM Sans"/>
              <a:sym typeface="DM Sans"/>
            </a:endParaRPr>
          </a:p>
        </p:txBody>
      </p:sp>
      <p:grpSp>
        <p:nvGrpSpPr>
          <p:cNvPr id="340" name="Google Shape;340;p8"/>
          <p:cNvGrpSpPr/>
          <p:nvPr/>
        </p:nvGrpSpPr>
        <p:grpSpPr>
          <a:xfrm>
            <a:off x="4838951" y="2289022"/>
            <a:ext cx="465285" cy="465285"/>
            <a:chOff x="4202550" y="994173"/>
            <a:chExt cx="738900" cy="738900"/>
          </a:xfrm>
        </p:grpSpPr>
        <p:sp>
          <p:nvSpPr>
            <p:cNvPr id="341" name="Google Shape;341;p8"/>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342" name="Google Shape;342;p8" title="ícono de codertips"/>
            <p:cNvPicPr preferRelativeResize="0"/>
            <p:nvPr/>
          </p:nvPicPr>
          <p:blipFill rotWithShape="1">
            <a:blip r:embed="rId3">
              <a:alphaModFix/>
            </a:blip>
            <a:srcRect b="0" l="0" r="0" t="0"/>
            <a:stretch/>
          </p:blipFill>
          <p:spPr>
            <a:xfrm>
              <a:off x="4346700" y="1138325"/>
              <a:ext cx="450600" cy="450600"/>
            </a:xfrm>
            <a:prstGeom prst="rect">
              <a:avLst/>
            </a:prstGeom>
            <a:noFill/>
            <a:ln>
              <a:noFill/>
            </a:ln>
          </p:spPr>
        </p:pic>
      </p:grpSp>
      <p:sp>
        <p:nvSpPr>
          <p:cNvPr id="343" name="Google Shape;343;p8"/>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4</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¿Cuánto y dónde?</a:t>
            </a:r>
            <a:endParaRPr b="1" i="0" sz="3400" u="none" cap="none" strike="noStrike">
              <a:solidFill>
                <a:srgbClr val="595959"/>
              </a:solidFill>
              <a:latin typeface="DM Sans"/>
              <a:ea typeface="DM Sans"/>
              <a:cs typeface="DM Sans"/>
              <a:sym typeface="DM Sans"/>
            </a:endParaRPr>
          </a:p>
        </p:txBody>
      </p:sp>
      <p:sp>
        <p:nvSpPr>
          <p:cNvPr id="344" name="Google Shape;344;p8"/>
          <p:cNvSpPr txBox="1"/>
          <p:nvPr/>
        </p:nvSpPr>
        <p:spPr>
          <a:xfrm>
            <a:off x="419350" y="2056951"/>
            <a:ext cx="4039200" cy="2466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programa que, teniendo en cuenta la siguiente tupla, muestre el valor del segundo elemento de la misma. Además, debe mostrar cuántas veces se repite este valor y cuál es el índice del valor repetido.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palabras_tupla = ("manzana", "pera", "uva", "naranja", "sandía", "manzana", "plátano", "kiwi", "pera", "fresa", "mango", "uva", "cereza", "manzana", "durazno")</a:t>
            </a:r>
            <a:endParaRPr b="0" i="0" sz="12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0"/>
          <p:cNvSpPr txBox="1"/>
          <p:nvPr/>
        </p:nvSpPr>
        <p:spPr>
          <a:xfrm>
            <a:off x="358825" y="259775"/>
            <a:ext cx="86748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876" name="Google Shape;876;p80"/>
          <p:cNvSpPr txBox="1"/>
          <p:nvPr/>
        </p:nvSpPr>
        <p:spPr>
          <a:xfrm>
            <a:off x="358825" y="1484575"/>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877" name="Google Shape;877;p80"/>
          <p:cNvSpPr txBox="1"/>
          <p:nvPr/>
        </p:nvSpPr>
        <p:spPr>
          <a:xfrm>
            <a:off x="4658025" y="139190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sp>
        <p:nvSpPr>
          <p:cNvPr id="878" name="Google Shape;878;p80"/>
          <p:cNvSpPr txBox="1"/>
          <p:nvPr/>
        </p:nvSpPr>
        <p:spPr>
          <a:xfrm>
            <a:off x="419200" y="2249450"/>
            <a:ext cx="3473100" cy="1959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Esta actividad puede ser guiada revisando los commits de la rama master o pasándose a las diferentes ramas de las partes específicas. Esto es debido a que se siguió los mismos pasos para armar este repositorio así lo tienen como guía.</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
        <p:nvSpPr>
          <p:cNvPr id="879" name="Google Shape;879;p80"/>
          <p:cNvSpPr txBox="1"/>
          <p:nvPr/>
        </p:nvSpPr>
        <p:spPr>
          <a:xfrm>
            <a:off x="4732275" y="2302475"/>
            <a:ext cx="3473100" cy="106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Punto 1 : </a:t>
            </a:r>
            <a:r>
              <a:rPr b="0" i="0" lang="es" sz="1350" u="sng" cap="none" strike="noStrike">
                <a:solidFill>
                  <a:schemeClr val="hlink"/>
                </a:solidFill>
                <a:latin typeface="DM Sans"/>
                <a:ea typeface="DM Sans"/>
                <a:cs typeface="DM Sans"/>
                <a:sym typeface="DM Sans"/>
                <a:hlinkClick r:id="rId3"/>
              </a:rPr>
              <a:t>Disponible aquí</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2000"/>
              <a:buFont typeface="Arial"/>
              <a:buNone/>
            </a:pPr>
            <a:r>
              <a:rPr b="0" i="0" lang="es" sz="1350" u="none" cap="none" strike="noStrike">
                <a:solidFill>
                  <a:schemeClr val="dk1"/>
                </a:solidFill>
                <a:latin typeface="DM Sans"/>
                <a:ea typeface="DM Sans"/>
                <a:cs typeface="DM Sans"/>
                <a:sym typeface="DM Sans"/>
              </a:rPr>
              <a:t>Punto 2 : </a:t>
            </a:r>
            <a:r>
              <a:rPr b="0" i="0" lang="es" sz="1350" u="sng" cap="none" strike="noStrike">
                <a:solidFill>
                  <a:schemeClr val="hlink"/>
                </a:solidFill>
                <a:latin typeface="DM Sans"/>
                <a:ea typeface="DM Sans"/>
                <a:cs typeface="DM Sans"/>
                <a:sym typeface="DM Sans"/>
                <a:hlinkClick r:id="rId4"/>
              </a:rPr>
              <a:t>Disponible aquí</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1"/>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Portfolio y Playground intermedio parte I</a:t>
            </a:r>
            <a:endParaRPr b="1" i="0" sz="3500" u="none" cap="none" strike="noStrike">
              <a:solidFill>
                <a:srgbClr val="EAFF6A"/>
              </a:solidFill>
              <a:latin typeface="DM Sans"/>
              <a:ea typeface="DM Sans"/>
              <a:cs typeface="DM Sans"/>
              <a:sym typeface="DM Sans"/>
            </a:endParaRPr>
          </a:p>
        </p:txBody>
      </p:sp>
      <p:sp>
        <p:nvSpPr>
          <p:cNvPr id="885" name="Google Shape;885;p8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10</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82"/>
          <p:cNvSpPr txBox="1"/>
          <p:nvPr/>
        </p:nvSpPr>
        <p:spPr>
          <a:xfrm>
            <a:off x="589050" y="317175"/>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Trabajemos con apps</a:t>
            </a:r>
            <a:endParaRPr b="1" i="0" sz="3400" u="none" cap="none" strike="noStrike">
              <a:solidFill>
                <a:srgbClr val="595959"/>
              </a:solidFill>
              <a:latin typeface="DM Sans"/>
              <a:ea typeface="DM Sans"/>
              <a:cs typeface="DM Sans"/>
              <a:sym typeface="DM Sans"/>
            </a:endParaRPr>
          </a:p>
        </p:txBody>
      </p:sp>
      <p:sp>
        <p:nvSpPr>
          <p:cNvPr id="891" name="Google Shape;891;p82"/>
          <p:cNvSpPr txBox="1"/>
          <p:nvPr/>
        </p:nvSpPr>
        <p:spPr>
          <a:xfrm>
            <a:off x="546625" y="1443975"/>
            <a:ext cx="8485200" cy="2988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A partir de este punto las actividades siguientes se centrarán en la modificación y mejora del proyecto que se arrancó en la actividad 2 de la ejercitación de Git, GitHub y Django.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Teniendo esto en cuenta, realiza las siguientes modificaciones:</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1.</a:t>
            </a:r>
            <a:r>
              <a:rPr b="0" i="0" lang="es" sz="1250" u="none" cap="none" strike="noStrike">
                <a:solidFill>
                  <a:schemeClr val="dk1"/>
                </a:solidFill>
                <a:highlight>
                  <a:schemeClr val="lt1"/>
                </a:highlight>
                <a:latin typeface="DM Sans"/>
                <a:ea typeface="DM Sans"/>
                <a:cs typeface="DM Sans"/>
                <a:sym typeface="DM Sans"/>
              </a:rPr>
              <a:t> Crea una app 'inicio' a la cual le trasladaremos las vistas creadas en la actividad pasada. Recuerda modificar el setting.py para que nuestro proyecto reconozca la app creada. (una vez trasladadas las vistas eliminar el archivo views.py que quedo vacío)</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2. </a:t>
            </a:r>
            <a:r>
              <a:rPr b="0" i="0" lang="es" sz="1250" u="none" cap="none" strike="noStrike">
                <a:solidFill>
                  <a:schemeClr val="dk1"/>
                </a:solidFill>
                <a:highlight>
                  <a:schemeClr val="lt1"/>
                </a:highlight>
                <a:latin typeface="DM Sans"/>
                <a:ea typeface="DM Sans"/>
                <a:cs typeface="DM Sans"/>
                <a:sym typeface="DM Sans"/>
              </a:rPr>
              <a:t>Genera el archivo urls.py para nuestra app y agrega el código correspondiente en el urls.py que se encuentra con el settings.py para que se conecte al urls.py de nuestra app (uso de la funcionalidad "include" ).</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3. </a:t>
            </a:r>
            <a:r>
              <a:rPr b="0" i="0" lang="es" sz="1250" u="none" cap="none" strike="noStrike">
                <a:solidFill>
                  <a:schemeClr val="dk1"/>
                </a:solidFill>
                <a:highlight>
                  <a:schemeClr val="lt1"/>
                </a:highlight>
                <a:latin typeface="DM Sans"/>
                <a:ea typeface="DM Sans"/>
                <a:cs typeface="DM Sans"/>
                <a:sym typeface="DM Sans"/>
              </a:rPr>
              <a:t>Cambia la carga actual de templates en las vistas por el uso de render (el shortcut). Cambia la ubicación de los templates para que estén dentro de la app que le corresponda.</a:t>
            </a:r>
            <a:endParaRPr b="0" i="0" sz="15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3"/>
          <p:cNvSpPr txBox="1"/>
          <p:nvPr/>
        </p:nvSpPr>
        <p:spPr>
          <a:xfrm>
            <a:off x="419350" y="879250"/>
            <a:ext cx="71940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Usemos un template predefinido</a:t>
            </a:r>
            <a:endParaRPr b="1" i="0" sz="3400" u="none" cap="none" strike="noStrike">
              <a:solidFill>
                <a:srgbClr val="595959"/>
              </a:solidFill>
              <a:latin typeface="DM Sans"/>
              <a:ea typeface="DM Sans"/>
              <a:cs typeface="DM Sans"/>
              <a:sym typeface="DM Sans"/>
            </a:endParaRPr>
          </a:p>
        </p:txBody>
      </p:sp>
      <p:sp>
        <p:nvSpPr>
          <p:cNvPr id="897" name="Google Shape;897;p83"/>
          <p:cNvSpPr txBox="1"/>
          <p:nvPr/>
        </p:nvSpPr>
        <p:spPr>
          <a:xfrm>
            <a:off x="532800" y="2069675"/>
            <a:ext cx="5001900" cy="1421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Busca en </a:t>
            </a:r>
            <a:r>
              <a:rPr b="1" i="0" lang="es" sz="1250" u="sng" cap="none" strike="noStrike">
                <a:solidFill>
                  <a:srgbClr val="61AFEF"/>
                </a:solidFill>
                <a:highlight>
                  <a:schemeClr val="lt1"/>
                </a:highlight>
                <a:latin typeface="DM Sans"/>
                <a:ea typeface="DM Sans"/>
                <a:cs typeface="DM Sans"/>
                <a:sym typeface="DM Sans"/>
                <a:hlinkClick r:id="rId3">
                  <a:extLst>
                    <a:ext uri="{A12FA001-AC4F-418D-AE19-62706E023703}">
                      <ahyp:hlinkClr val="tx"/>
                    </a:ext>
                  </a:extLst>
                </a:hlinkClick>
              </a:rPr>
              <a:t>starbootstrap</a:t>
            </a:r>
            <a:r>
              <a:rPr b="0" i="0" lang="es" sz="1250" u="none" cap="none" strike="noStrike">
                <a:solidFill>
                  <a:schemeClr val="dk1"/>
                </a:solidFill>
                <a:highlight>
                  <a:schemeClr val="lt1"/>
                </a:highlight>
                <a:latin typeface="DM Sans"/>
                <a:ea typeface="DM Sans"/>
                <a:cs typeface="DM Sans"/>
                <a:sym typeface="DM Sans"/>
              </a:rPr>
              <a:t> un template que te guste, descárgalo e impleméntalo (con los cambios que sientas necesario en el HTML) en el proyecto en una vista llamada inicio dentro de la app inicio.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Para esta vista define el path de la url vacío.</a:t>
            </a:r>
            <a:endParaRPr b="0" i="0" sz="15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4"/>
          <p:cNvSpPr txBox="1"/>
          <p:nvPr/>
        </p:nvSpPr>
        <p:spPr>
          <a:xfrm>
            <a:off x="546600" y="412625"/>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Guardo y muestro</a:t>
            </a:r>
            <a:endParaRPr b="1" i="0" sz="3400" u="none" cap="none" strike="noStrike">
              <a:solidFill>
                <a:srgbClr val="595959"/>
              </a:solidFill>
              <a:latin typeface="DM Sans"/>
              <a:ea typeface="DM Sans"/>
              <a:cs typeface="DM Sans"/>
              <a:sym typeface="DM Sans"/>
            </a:endParaRPr>
          </a:p>
        </p:txBody>
      </p:sp>
      <p:sp>
        <p:nvSpPr>
          <p:cNvPr id="903" name="Google Shape;903;p84"/>
          <p:cNvSpPr txBox="1"/>
          <p:nvPr/>
        </p:nvSpPr>
        <p:spPr>
          <a:xfrm>
            <a:off x="546600" y="1673500"/>
            <a:ext cx="8328900" cy="2727300"/>
          </a:xfrm>
          <a:prstGeom prst="rect">
            <a:avLst/>
          </a:prstGeom>
          <a:noFill/>
          <a:ln>
            <a:noFill/>
          </a:ln>
        </p:spPr>
        <p:txBody>
          <a:bodyPr anchorCtr="0" anchor="t" bIns="91425" lIns="91425" spcFirstLastPara="1" rIns="91425" wrap="square" tIns="91425">
            <a:spAutoFit/>
          </a:bodyPr>
          <a:lstStyle/>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1. </a:t>
            </a:r>
            <a:r>
              <a:rPr b="0" i="0" lang="es" sz="1250" u="none" cap="none" strike="noStrike">
                <a:solidFill>
                  <a:schemeClr val="dk1"/>
                </a:solidFill>
                <a:highlight>
                  <a:schemeClr val="lt1"/>
                </a:highlight>
                <a:latin typeface="DM Sans"/>
                <a:ea typeface="DM Sans"/>
                <a:cs typeface="DM Sans"/>
                <a:sym typeface="DM Sans"/>
              </a:rPr>
              <a:t>Crear un modelo que cuente con 3 atributos: nombre(charfield), edad(integerfield) y fecha(datefield). Para este modelo agrega una vista que tome por url 2 parámetros, uno para el charfield, otro para el integerfield y el datefield lo rellenaremos con la fecha del momento cuando se crea. Teniendo estos datos en la vista, genera un objeto para guardarlo en la base de datos y, también, para pasarlo por contexto a un template que crearemos.</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2.</a:t>
            </a:r>
            <a:r>
              <a:rPr b="0" i="0" lang="es" sz="1250" u="none" cap="none" strike="noStrike">
                <a:solidFill>
                  <a:schemeClr val="dk1"/>
                </a:solidFill>
                <a:highlight>
                  <a:schemeClr val="lt1"/>
                </a:highlight>
                <a:latin typeface="DM Sans"/>
                <a:ea typeface="DM Sans"/>
                <a:cs typeface="DM Sans"/>
                <a:sym typeface="DM Sans"/>
              </a:rPr>
              <a:t> El template del punto anterior deberá mostrar nombre y edad. Además, en caso que el dia del campo fecha sea mayor a 15 se deberá mostrar en un listado cada letra del nombre.</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Recordatorio</a:t>
            </a:r>
            <a:r>
              <a:rPr b="0" i="0" lang="es" sz="1250" u="none" cap="none" strike="noStrike">
                <a:solidFill>
                  <a:schemeClr val="dk1"/>
                </a:solidFill>
                <a:highlight>
                  <a:schemeClr val="lt1"/>
                </a:highlight>
                <a:latin typeface="DM Sans"/>
                <a:ea typeface="DM Sans"/>
                <a:cs typeface="DM Sans"/>
                <a:sym typeface="DM Sans"/>
              </a:rPr>
              <a:t>: Una vez creado un modelo ejecutar el comando makemigrations y luego migrate para que se plasme la creación del modelo en la bd.</a:t>
            </a:r>
            <a:endParaRPr b="0" i="0" sz="12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86"/>
          <p:cNvSpPr txBox="1"/>
          <p:nvPr/>
        </p:nvSpPr>
        <p:spPr>
          <a:xfrm>
            <a:off x="377175" y="270400"/>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914" name="Google Shape;914;p86"/>
          <p:cNvSpPr txBox="1"/>
          <p:nvPr/>
        </p:nvSpPr>
        <p:spPr>
          <a:xfrm>
            <a:off x="377175" y="98140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915" name="Google Shape;915;p86"/>
          <p:cNvSpPr txBox="1"/>
          <p:nvPr/>
        </p:nvSpPr>
        <p:spPr>
          <a:xfrm>
            <a:off x="482225" y="1637200"/>
            <a:ext cx="6802500" cy="1018500"/>
          </a:xfrm>
          <a:prstGeom prst="rect">
            <a:avLst/>
          </a:prstGeom>
          <a:noFill/>
          <a:ln>
            <a:noFill/>
          </a:ln>
        </p:spPr>
        <p:txBody>
          <a:bodyPr anchorCtr="0" anchor="t" bIns="91425" lIns="91425" spcFirstLastPara="1" rIns="91425" wrap="square" tIns="91425">
            <a:spAutoFit/>
          </a:bodyPr>
          <a:lstStyle/>
          <a:p>
            <a:pPr indent="-307975" lvl="0" marL="457200" marR="0" rtl="0" algn="l">
              <a:lnSpc>
                <a:spcPct val="100000"/>
              </a:lnSpc>
              <a:spcBef>
                <a:spcPts val="0"/>
              </a:spcBef>
              <a:spcAft>
                <a:spcPts val="0"/>
              </a:spcAft>
              <a:buClr>
                <a:srgbClr val="000000"/>
              </a:buClr>
              <a:buSzPts val="1250"/>
              <a:buFont typeface="DM Sans"/>
              <a:buChar char="●"/>
            </a:pPr>
            <a:r>
              <a:rPr b="0" i="0" lang="es" sz="1250" u="none" cap="none" strike="noStrike">
                <a:solidFill>
                  <a:srgbClr val="000000"/>
                </a:solidFill>
                <a:latin typeface="DM Sans"/>
                <a:ea typeface="DM Sans"/>
                <a:cs typeface="DM Sans"/>
                <a:sym typeface="DM Sans"/>
              </a:rPr>
              <a:t>Parte 1: </a:t>
            </a:r>
            <a:r>
              <a:rPr b="1" i="0" lang="es" sz="1250" u="sng" cap="none" strike="noStrike">
                <a:solidFill>
                  <a:schemeClr val="hlink"/>
                </a:solidFill>
                <a:latin typeface="DM Sans"/>
                <a:ea typeface="DM Sans"/>
                <a:cs typeface="DM Sans"/>
                <a:sym typeface="DM Sans"/>
                <a:hlinkClick r:id="rId3"/>
              </a:rPr>
              <a:t>Disponible aquí</a:t>
            </a:r>
            <a:endParaRPr b="1" i="0" sz="1250" u="none" cap="none" strike="noStrike">
              <a:solidFill>
                <a:srgbClr val="61AFEF"/>
              </a:solidFill>
              <a:latin typeface="DM Sans"/>
              <a:ea typeface="DM Sans"/>
              <a:cs typeface="DM Sans"/>
              <a:sym typeface="DM Sans"/>
            </a:endParaRPr>
          </a:p>
          <a:p>
            <a:pPr indent="-307975" lvl="0" marL="457200" marR="0" rtl="0" algn="l">
              <a:lnSpc>
                <a:spcPct val="100000"/>
              </a:lnSpc>
              <a:spcBef>
                <a:spcPts val="1000"/>
              </a:spcBef>
              <a:spcAft>
                <a:spcPts val="0"/>
              </a:spcAft>
              <a:buClr>
                <a:srgbClr val="000000"/>
              </a:buClr>
              <a:buSzPts val="1250"/>
              <a:buFont typeface="DM Sans"/>
              <a:buChar char="●"/>
            </a:pPr>
            <a:r>
              <a:rPr b="0" i="0" lang="es" sz="1250" u="none" cap="none" strike="noStrike">
                <a:solidFill>
                  <a:schemeClr val="dk1"/>
                </a:solidFill>
                <a:latin typeface="DM Sans"/>
                <a:ea typeface="DM Sans"/>
                <a:cs typeface="DM Sans"/>
                <a:sym typeface="DM Sans"/>
              </a:rPr>
              <a:t>Parte 2: </a:t>
            </a:r>
            <a:r>
              <a:rPr b="1" i="0" lang="es" sz="1250" u="sng" cap="none" strike="noStrike">
                <a:solidFill>
                  <a:schemeClr val="hlink"/>
                </a:solidFill>
                <a:latin typeface="DM Sans"/>
                <a:ea typeface="DM Sans"/>
                <a:cs typeface="DM Sans"/>
                <a:sym typeface="DM Sans"/>
                <a:hlinkClick r:id="rId4"/>
              </a:rPr>
              <a:t>Disponible aquí</a:t>
            </a:r>
            <a:endParaRPr b="1" i="0" sz="1250" u="none" cap="none" strike="noStrike">
              <a:solidFill>
                <a:srgbClr val="61AFEF"/>
              </a:solidFill>
              <a:latin typeface="DM Sans"/>
              <a:ea typeface="DM Sans"/>
              <a:cs typeface="DM Sans"/>
              <a:sym typeface="DM Sans"/>
            </a:endParaRPr>
          </a:p>
          <a:p>
            <a:pPr indent="-307975" lvl="0" marL="457200" marR="0" rtl="0" algn="l">
              <a:lnSpc>
                <a:spcPct val="100000"/>
              </a:lnSpc>
              <a:spcBef>
                <a:spcPts val="1000"/>
              </a:spcBef>
              <a:spcAft>
                <a:spcPts val="1000"/>
              </a:spcAft>
              <a:buClr>
                <a:srgbClr val="000000"/>
              </a:buClr>
              <a:buSzPts val="1250"/>
              <a:buFont typeface="DM Sans"/>
              <a:buChar char="●"/>
            </a:pPr>
            <a:r>
              <a:rPr b="0" i="0" lang="es" sz="1250" u="none" cap="none" strike="noStrike">
                <a:solidFill>
                  <a:schemeClr val="dk1"/>
                </a:solidFill>
                <a:latin typeface="DM Sans"/>
                <a:ea typeface="DM Sans"/>
                <a:cs typeface="DM Sans"/>
                <a:sym typeface="DM Sans"/>
              </a:rPr>
              <a:t>Parte 3: </a:t>
            </a:r>
            <a:r>
              <a:rPr b="1" i="0" lang="es" sz="1250" u="sng" cap="none" strike="noStrike">
                <a:solidFill>
                  <a:schemeClr val="hlink"/>
                </a:solidFill>
                <a:latin typeface="DM Sans"/>
                <a:ea typeface="DM Sans"/>
                <a:cs typeface="DM Sans"/>
                <a:sym typeface="DM Sans"/>
                <a:hlinkClick r:id="rId5"/>
              </a:rPr>
              <a:t>Disponible aquí</a:t>
            </a:r>
            <a:endParaRPr b="1" i="0" sz="1250" u="none" cap="none" strike="noStrike">
              <a:solidFill>
                <a:srgbClr val="61AFEF"/>
              </a:solidFill>
              <a:latin typeface="DM Sans"/>
              <a:ea typeface="DM Sans"/>
              <a:cs typeface="DM Sans"/>
              <a:sym typeface="DM Sans"/>
            </a:endParaRPr>
          </a:p>
        </p:txBody>
      </p:sp>
      <p:sp>
        <p:nvSpPr>
          <p:cNvPr id="916" name="Google Shape;916;p86"/>
          <p:cNvSpPr txBox="1"/>
          <p:nvPr/>
        </p:nvSpPr>
        <p:spPr>
          <a:xfrm>
            <a:off x="482225" y="2990663"/>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sp>
        <p:nvSpPr>
          <p:cNvPr id="917" name="Google Shape;917;p86"/>
          <p:cNvSpPr txBox="1"/>
          <p:nvPr/>
        </p:nvSpPr>
        <p:spPr>
          <a:xfrm>
            <a:off x="564025" y="3729675"/>
            <a:ext cx="6429300" cy="3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chemeClr val="dk1"/>
              </a:buClr>
              <a:buSzPts val="2000"/>
              <a:buFont typeface="Arial"/>
              <a:buNone/>
            </a:pPr>
            <a:r>
              <a:rPr b="1" i="0" lang="es" sz="1250" u="sng" cap="none" strike="noStrike">
                <a:solidFill>
                  <a:schemeClr val="hlink"/>
                </a:solidFill>
                <a:latin typeface="DM Sans"/>
                <a:ea typeface="DM Sans"/>
                <a:cs typeface="DM Sans"/>
                <a:sym typeface="DM Sans"/>
                <a:hlinkClick r:id="rId6"/>
              </a:rPr>
              <a:t>Disponible aquí</a:t>
            </a:r>
            <a:endParaRPr b="1" i="0" sz="1250" u="none" cap="none" strike="noStrike">
              <a:solidFill>
                <a:srgbClr val="61AFEF"/>
              </a:solidFill>
              <a:latin typeface="DM Sans"/>
              <a:ea typeface="DM Sans"/>
              <a:cs typeface="DM Sans"/>
              <a:sym typeface="DM Sans"/>
            </a:endParaRPr>
          </a:p>
        </p:txBody>
      </p:sp>
      <p:sp>
        <p:nvSpPr>
          <p:cNvPr id="918" name="Google Shape;918;p86"/>
          <p:cNvSpPr txBox="1"/>
          <p:nvPr/>
        </p:nvSpPr>
        <p:spPr>
          <a:xfrm>
            <a:off x="4720475" y="917713"/>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sp>
        <p:nvSpPr>
          <p:cNvPr id="919" name="Google Shape;919;p86"/>
          <p:cNvSpPr txBox="1"/>
          <p:nvPr/>
        </p:nvSpPr>
        <p:spPr>
          <a:xfrm>
            <a:off x="4720475" y="1573525"/>
            <a:ext cx="3000000" cy="697800"/>
          </a:xfrm>
          <a:prstGeom prst="rect">
            <a:avLst/>
          </a:prstGeom>
          <a:noFill/>
          <a:ln>
            <a:noFill/>
          </a:ln>
        </p:spPr>
        <p:txBody>
          <a:bodyPr anchorCtr="0" anchor="t" bIns="91425" lIns="91425" spcFirstLastPara="1" rIns="91425" wrap="square" tIns="91425">
            <a:spAutoFit/>
          </a:bodyPr>
          <a:lstStyle/>
          <a:p>
            <a:pPr indent="-307975" lvl="0" marL="457200" marR="0" rtl="0" algn="l">
              <a:lnSpc>
                <a:spcPct val="100000"/>
              </a:lnSpc>
              <a:spcBef>
                <a:spcPts val="0"/>
              </a:spcBef>
              <a:spcAft>
                <a:spcPts val="0"/>
              </a:spcAft>
              <a:buClr>
                <a:srgbClr val="000000"/>
              </a:buClr>
              <a:buSzPts val="1250"/>
              <a:buFont typeface="DM Sans"/>
              <a:buChar char="●"/>
            </a:pPr>
            <a:r>
              <a:rPr b="0" i="0" lang="es" sz="1250" u="none" cap="none" strike="noStrike">
                <a:solidFill>
                  <a:srgbClr val="000000"/>
                </a:solidFill>
                <a:latin typeface="DM Sans"/>
                <a:ea typeface="DM Sans"/>
                <a:cs typeface="DM Sans"/>
                <a:sym typeface="DM Sans"/>
              </a:rPr>
              <a:t>Parte 1: </a:t>
            </a:r>
            <a:r>
              <a:rPr b="1" i="0" lang="es" sz="1250" u="sng" cap="none" strike="noStrike">
                <a:solidFill>
                  <a:schemeClr val="hlink"/>
                </a:solidFill>
                <a:latin typeface="DM Sans"/>
                <a:ea typeface="DM Sans"/>
                <a:cs typeface="DM Sans"/>
                <a:sym typeface="DM Sans"/>
                <a:hlinkClick r:id="rId7"/>
              </a:rPr>
              <a:t>Disponible aquí</a:t>
            </a:r>
            <a:endParaRPr b="0" i="0" sz="1250" u="none" cap="none" strike="noStrike">
              <a:solidFill>
                <a:srgbClr val="000000"/>
              </a:solidFill>
              <a:latin typeface="DM Sans"/>
              <a:ea typeface="DM Sans"/>
              <a:cs typeface="DM Sans"/>
              <a:sym typeface="DM Sans"/>
            </a:endParaRPr>
          </a:p>
          <a:p>
            <a:pPr indent="-307975" lvl="0" marL="457200" marR="0" rtl="0" algn="l">
              <a:lnSpc>
                <a:spcPct val="100000"/>
              </a:lnSpc>
              <a:spcBef>
                <a:spcPts val="1000"/>
              </a:spcBef>
              <a:spcAft>
                <a:spcPts val="0"/>
              </a:spcAft>
              <a:buClr>
                <a:srgbClr val="000000"/>
              </a:buClr>
              <a:buSzPts val="1250"/>
              <a:buFont typeface="DM Sans"/>
              <a:buChar char="●"/>
            </a:pPr>
            <a:r>
              <a:rPr b="0" i="0" lang="es" sz="1250" u="none" cap="none" strike="noStrike">
                <a:solidFill>
                  <a:srgbClr val="000000"/>
                </a:solidFill>
                <a:latin typeface="DM Sans"/>
                <a:ea typeface="DM Sans"/>
                <a:cs typeface="DM Sans"/>
                <a:sym typeface="DM Sans"/>
              </a:rPr>
              <a:t>Parte 2: </a:t>
            </a:r>
            <a:r>
              <a:rPr b="1" i="0" lang="es" sz="1250" u="sng" cap="none" strike="noStrike">
                <a:solidFill>
                  <a:schemeClr val="hlink"/>
                </a:solidFill>
                <a:latin typeface="DM Sans"/>
                <a:ea typeface="DM Sans"/>
                <a:cs typeface="DM Sans"/>
                <a:sym typeface="DM Sans"/>
                <a:hlinkClick r:id="rId8"/>
              </a:rPr>
              <a:t>Disponible aquí</a:t>
            </a:r>
            <a:endParaRPr b="1" i="0" sz="1250" u="none" cap="none" strike="noStrike">
              <a:solidFill>
                <a:srgbClr val="61AFEF"/>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7"/>
          <p:cNvSpPr txBox="1"/>
          <p:nvPr/>
        </p:nvSpPr>
        <p:spPr>
          <a:xfrm>
            <a:off x="1461300" y="2123850"/>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Playground Intermedio parte II</a:t>
            </a:r>
            <a:endParaRPr b="1" i="0" sz="3500" u="none" cap="none" strike="noStrike">
              <a:solidFill>
                <a:srgbClr val="EAFF6A"/>
              </a:solidFill>
              <a:latin typeface="DM Sans"/>
              <a:ea typeface="DM Sans"/>
              <a:cs typeface="DM Sans"/>
              <a:sym typeface="DM Sans"/>
            </a:endParaRPr>
          </a:p>
        </p:txBody>
      </p:sp>
      <p:sp>
        <p:nvSpPr>
          <p:cNvPr id="925" name="Google Shape;925;p8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11</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8"/>
          <p:cNvSpPr txBox="1"/>
          <p:nvPr/>
        </p:nvSpPr>
        <p:spPr>
          <a:xfrm>
            <a:off x="451175" y="698950"/>
            <a:ext cx="68760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Figuras formularios y listado</a:t>
            </a:r>
            <a:endParaRPr b="1" i="0" sz="3400" u="none" cap="none" strike="noStrike">
              <a:solidFill>
                <a:srgbClr val="595959"/>
              </a:solidFill>
              <a:latin typeface="DM Sans"/>
              <a:ea typeface="DM Sans"/>
              <a:cs typeface="DM Sans"/>
              <a:sym typeface="DM Sans"/>
            </a:endParaRPr>
          </a:p>
        </p:txBody>
      </p:sp>
      <p:sp>
        <p:nvSpPr>
          <p:cNvPr id="931" name="Google Shape;931;p88"/>
          <p:cNvSpPr txBox="1"/>
          <p:nvPr/>
        </p:nvSpPr>
        <p:spPr>
          <a:xfrm>
            <a:off x="532800" y="2025675"/>
            <a:ext cx="4065000" cy="272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nuevo modelo Paleta con 4 atributos: marca(charfield), modelo(charfield), anio(integerfield), nueva(booleanfield). El modelo deberá tener una vista para el formulario de creación y otra para el listado de paletas creadas (esta última deberá incluir un formulario de búsqueda).</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Aviso</a:t>
            </a:r>
            <a:r>
              <a:rPr b="0" i="0" lang="es" sz="1250" u="none" cap="none" strike="noStrike">
                <a:solidFill>
                  <a:schemeClr val="dk1"/>
                </a:solidFill>
                <a:highlight>
                  <a:schemeClr val="lt1"/>
                </a:highlight>
                <a:latin typeface="DM Sans"/>
                <a:ea typeface="DM Sans"/>
                <a:cs typeface="DM Sans"/>
                <a:sym typeface="DM Sans"/>
              </a:rPr>
              <a:t>: Los formularios de creación y búsqueda también deben crearse en esta actividad.</a:t>
            </a:r>
            <a:endParaRPr b="0" i="0" sz="15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9"/>
          <p:cNvSpPr txBox="1"/>
          <p:nvPr/>
        </p:nvSpPr>
        <p:spPr>
          <a:xfrm>
            <a:off x="419350" y="871525"/>
            <a:ext cx="77772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Mejora de templates y panel de admin</a:t>
            </a:r>
            <a:endParaRPr b="1" i="0" sz="3400" u="none" cap="none" strike="noStrike">
              <a:solidFill>
                <a:srgbClr val="595959"/>
              </a:solidFill>
              <a:latin typeface="DM Sans"/>
              <a:ea typeface="DM Sans"/>
              <a:cs typeface="DM Sans"/>
              <a:sym typeface="DM Sans"/>
            </a:endParaRPr>
          </a:p>
        </p:txBody>
      </p:sp>
      <p:sp>
        <p:nvSpPr>
          <p:cNvPr id="937" name="Google Shape;937;p89"/>
          <p:cNvSpPr txBox="1"/>
          <p:nvPr/>
        </p:nvSpPr>
        <p:spPr>
          <a:xfrm>
            <a:off x="493575" y="2630625"/>
            <a:ext cx="5327700" cy="1175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Acomoda los templates para que implementen herencia, mitigando la repetición de código. Además, acomoda en la barra de navegación el acceso a las vistas de 'inicio', 'crear_paleta' y 'buscar_paleta'.</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0"/>
          <p:cNvSpPr txBox="1"/>
          <p:nvPr/>
        </p:nvSpPr>
        <p:spPr>
          <a:xfrm>
            <a:off x="419350" y="879250"/>
            <a:ext cx="57426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Apartado admin</a:t>
            </a:r>
            <a:endParaRPr b="1" i="0" sz="1050" u="none" cap="none" strike="noStrike">
              <a:solidFill>
                <a:srgbClr val="E06C75"/>
              </a:solidFill>
              <a:highlight>
                <a:srgbClr val="23272E"/>
              </a:highlight>
              <a:latin typeface="Courier New"/>
              <a:ea typeface="Courier New"/>
              <a:cs typeface="Courier New"/>
              <a:sym typeface="Courier New"/>
            </a:endParaRPr>
          </a:p>
          <a:p>
            <a:pPr indent="0" lvl="0" marL="0" marR="0" rtl="0" algn="l">
              <a:lnSpc>
                <a:spcPct val="90000"/>
              </a:lnSpc>
              <a:spcBef>
                <a:spcPts val="0"/>
              </a:spcBef>
              <a:spcAft>
                <a:spcPts val="0"/>
              </a:spcAft>
              <a:buClr>
                <a:srgbClr val="000000"/>
              </a:buClr>
              <a:buSzPts val="3400"/>
              <a:buFont typeface="Arial"/>
              <a:buNone/>
            </a:pPr>
            <a:r>
              <a:t/>
            </a:r>
            <a:endParaRPr b="1" i="0" sz="3400" u="none" cap="none" strike="noStrike">
              <a:solidFill>
                <a:srgbClr val="595959"/>
              </a:solidFill>
              <a:latin typeface="DM Sans"/>
              <a:ea typeface="DM Sans"/>
              <a:cs typeface="DM Sans"/>
              <a:sym typeface="DM Sans"/>
            </a:endParaRPr>
          </a:p>
        </p:txBody>
      </p:sp>
      <p:sp>
        <p:nvSpPr>
          <p:cNvPr id="943" name="Google Shape;943;p90"/>
          <p:cNvSpPr txBox="1"/>
          <p:nvPr/>
        </p:nvSpPr>
        <p:spPr>
          <a:xfrm>
            <a:off x="529750" y="2154100"/>
            <a:ext cx="5521800" cy="11604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Registra los modelos en el apartado de admin. Luego accede al mismo y prueba crear, modificar, ver, eliminar paletas.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Agrega en los modelos registrados el metodo magico `__str__` para que el listado del admin sea más legible.</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1"/>
          <p:cNvSpPr txBox="1"/>
          <p:nvPr/>
        </p:nvSpPr>
        <p:spPr>
          <a:xfrm>
            <a:off x="377175" y="270400"/>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949" name="Google Shape;949;p91"/>
          <p:cNvSpPr txBox="1"/>
          <p:nvPr/>
        </p:nvSpPr>
        <p:spPr>
          <a:xfrm>
            <a:off x="482225" y="132075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950" name="Google Shape;950;p91"/>
          <p:cNvSpPr txBox="1"/>
          <p:nvPr/>
        </p:nvSpPr>
        <p:spPr>
          <a:xfrm>
            <a:off x="587275" y="1976550"/>
            <a:ext cx="2305800" cy="377100"/>
          </a:xfrm>
          <a:prstGeom prst="rect">
            <a:avLst/>
          </a:prstGeom>
          <a:noFill/>
          <a:ln>
            <a:noFill/>
          </a:ln>
        </p:spPr>
        <p:txBody>
          <a:bodyPr anchorCtr="0" anchor="t" bIns="91425" lIns="91425" spcFirstLastPara="1" rIns="91425" wrap="square" tIns="91425">
            <a:spAutoFit/>
          </a:bodyPr>
          <a:lstStyle/>
          <a:p>
            <a:pPr indent="-307975" lvl="0" marL="457200" marR="0" rtl="0" algn="l">
              <a:lnSpc>
                <a:spcPct val="100000"/>
              </a:lnSpc>
              <a:spcBef>
                <a:spcPts val="0"/>
              </a:spcBef>
              <a:spcAft>
                <a:spcPts val="1000"/>
              </a:spcAft>
              <a:buClr>
                <a:srgbClr val="61AFEF"/>
              </a:buClr>
              <a:buSzPts val="1250"/>
              <a:buFont typeface="DM Sans"/>
              <a:buChar char="●"/>
            </a:pPr>
            <a:r>
              <a:rPr b="1" i="0" lang="es" sz="1250" u="sng" cap="none" strike="noStrike">
                <a:solidFill>
                  <a:schemeClr val="hlink"/>
                </a:solidFill>
                <a:latin typeface="DM Sans"/>
                <a:ea typeface="DM Sans"/>
                <a:cs typeface="DM Sans"/>
                <a:sym typeface="DM Sans"/>
                <a:hlinkClick r:id="rId3"/>
              </a:rPr>
              <a:t>Disponible aquí</a:t>
            </a:r>
            <a:endParaRPr b="1" i="0" sz="1250" u="none" cap="none" strike="noStrike">
              <a:solidFill>
                <a:srgbClr val="61AFEF"/>
              </a:solidFill>
              <a:latin typeface="DM Sans"/>
              <a:ea typeface="DM Sans"/>
              <a:cs typeface="DM Sans"/>
              <a:sym typeface="DM Sans"/>
            </a:endParaRPr>
          </a:p>
        </p:txBody>
      </p:sp>
      <p:sp>
        <p:nvSpPr>
          <p:cNvPr id="951" name="Google Shape;951;p91"/>
          <p:cNvSpPr txBox="1"/>
          <p:nvPr/>
        </p:nvSpPr>
        <p:spPr>
          <a:xfrm>
            <a:off x="587275" y="2852825"/>
            <a:ext cx="28149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sp>
        <p:nvSpPr>
          <p:cNvPr id="952" name="Google Shape;952;p91"/>
          <p:cNvSpPr txBox="1"/>
          <p:nvPr/>
        </p:nvSpPr>
        <p:spPr>
          <a:xfrm>
            <a:off x="630366" y="3591829"/>
            <a:ext cx="3387000" cy="377100"/>
          </a:xfrm>
          <a:prstGeom prst="rect">
            <a:avLst/>
          </a:prstGeom>
          <a:noFill/>
          <a:ln>
            <a:noFill/>
          </a:ln>
        </p:spPr>
        <p:txBody>
          <a:bodyPr anchorCtr="0" anchor="t" bIns="91425" lIns="91425" spcFirstLastPara="1" rIns="91425" wrap="square" tIns="91425">
            <a:spAutoFit/>
          </a:bodyPr>
          <a:lstStyle/>
          <a:p>
            <a:pPr indent="-307975" lvl="0" marL="457200" marR="0" rtl="0" algn="l">
              <a:lnSpc>
                <a:spcPct val="100000"/>
              </a:lnSpc>
              <a:spcBef>
                <a:spcPts val="0"/>
              </a:spcBef>
              <a:spcAft>
                <a:spcPts val="0"/>
              </a:spcAft>
              <a:buClr>
                <a:srgbClr val="61AFEF"/>
              </a:buClr>
              <a:buSzPts val="1250"/>
              <a:buFont typeface="DM Sans"/>
              <a:buChar char="●"/>
            </a:pPr>
            <a:r>
              <a:rPr b="1" i="0" lang="es" sz="1250" u="sng" cap="none" strike="noStrike">
                <a:solidFill>
                  <a:schemeClr val="hlink"/>
                </a:solidFill>
                <a:latin typeface="DM Sans"/>
                <a:ea typeface="DM Sans"/>
                <a:cs typeface="DM Sans"/>
                <a:sym typeface="DM Sans"/>
                <a:hlinkClick r:id="rId4"/>
              </a:rPr>
              <a:t>Disponible aquí</a:t>
            </a:r>
            <a:endParaRPr b="1" i="0" sz="1250" u="none" cap="none" strike="noStrike">
              <a:solidFill>
                <a:srgbClr val="61AFEF"/>
              </a:solidFill>
              <a:latin typeface="DM Sans"/>
              <a:ea typeface="DM Sans"/>
              <a:cs typeface="DM Sans"/>
              <a:sym typeface="DM Sans"/>
            </a:endParaRPr>
          </a:p>
        </p:txBody>
      </p:sp>
      <p:sp>
        <p:nvSpPr>
          <p:cNvPr id="953" name="Google Shape;953;p91"/>
          <p:cNvSpPr txBox="1"/>
          <p:nvPr/>
        </p:nvSpPr>
        <p:spPr>
          <a:xfrm>
            <a:off x="4825525" y="1257063"/>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sp>
        <p:nvSpPr>
          <p:cNvPr id="954" name="Google Shape;954;p91"/>
          <p:cNvSpPr txBox="1"/>
          <p:nvPr/>
        </p:nvSpPr>
        <p:spPr>
          <a:xfrm>
            <a:off x="4867950" y="1912875"/>
            <a:ext cx="3000000" cy="377100"/>
          </a:xfrm>
          <a:prstGeom prst="rect">
            <a:avLst/>
          </a:prstGeom>
          <a:noFill/>
          <a:ln>
            <a:noFill/>
          </a:ln>
        </p:spPr>
        <p:txBody>
          <a:bodyPr anchorCtr="0" anchor="t" bIns="91425" lIns="91425" spcFirstLastPara="1" rIns="91425" wrap="square" tIns="91425">
            <a:spAutoFit/>
          </a:bodyPr>
          <a:lstStyle/>
          <a:p>
            <a:pPr indent="-307975" lvl="0" marL="457200" marR="0" rtl="0" algn="l">
              <a:lnSpc>
                <a:spcPct val="100000"/>
              </a:lnSpc>
              <a:spcBef>
                <a:spcPts val="0"/>
              </a:spcBef>
              <a:spcAft>
                <a:spcPts val="0"/>
              </a:spcAft>
              <a:buClr>
                <a:srgbClr val="61AFEF"/>
              </a:buClr>
              <a:buSzPts val="1250"/>
              <a:buFont typeface="DM Sans"/>
              <a:buChar char="●"/>
            </a:pPr>
            <a:r>
              <a:rPr b="1" i="0" lang="es" sz="1250" u="sng" cap="none" strike="noStrike">
                <a:solidFill>
                  <a:schemeClr val="hlink"/>
                </a:solidFill>
                <a:latin typeface="DM Sans"/>
                <a:ea typeface="DM Sans"/>
                <a:cs typeface="DM Sans"/>
                <a:sym typeface="DM Sans"/>
                <a:hlinkClick r:id="rId5"/>
              </a:rPr>
              <a:t>Disponible aquí</a:t>
            </a:r>
            <a:endParaRPr b="1" i="0" sz="1250" u="none" cap="none" strike="noStrike">
              <a:solidFill>
                <a:srgbClr val="61AFEF"/>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2"/>
          <p:cNvSpPr txBox="1"/>
          <p:nvPr/>
        </p:nvSpPr>
        <p:spPr>
          <a:xfrm>
            <a:off x="1566275" y="2123850"/>
            <a:ext cx="58635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Playground avanzado parte I</a:t>
            </a:r>
            <a:endParaRPr b="1" i="0" sz="3500" u="none" cap="none" strike="noStrike">
              <a:solidFill>
                <a:srgbClr val="EAFF6A"/>
              </a:solidFill>
              <a:latin typeface="DM Sans"/>
              <a:ea typeface="DM Sans"/>
              <a:cs typeface="DM Sans"/>
              <a:sym typeface="DM Sans"/>
            </a:endParaRPr>
          </a:p>
        </p:txBody>
      </p:sp>
      <p:sp>
        <p:nvSpPr>
          <p:cNvPr id="960" name="Google Shape;960;p92"/>
          <p:cNvSpPr txBox="1"/>
          <p:nvPr/>
        </p:nvSpPr>
        <p:spPr>
          <a:xfrm>
            <a:off x="1461300" y="16621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12</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93"/>
          <p:cNvSpPr txBox="1"/>
          <p:nvPr/>
        </p:nvSpPr>
        <p:spPr>
          <a:xfrm>
            <a:off x="532800" y="495575"/>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Edita y borra</a:t>
            </a:r>
            <a:endParaRPr b="1" i="0" sz="3400" u="none" cap="none" strike="noStrike">
              <a:solidFill>
                <a:srgbClr val="595959"/>
              </a:solidFill>
              <a:latin typeface="DM Sans"/>
              <a:ea typeface="DM Sans"/>
              <a:cs typeface="DM Sans"/>
              <a:sym typeface="DM Sans"/>
            </a:endParaRPr>
          </a:p>
        </p:txBody>
      </p:sp>
      <p:sp>
        <p:nvSpPr>
          <p:cNvPr id="966" name="Google Shape;966;p93"/>
          <p:cNvSpPr txBox="1"/>
          <p:nvPr/>
        </p:nvSpPr>
        <p:spPr>
          <a:xfrm>
            <a:off x="679500" y="1717825"/>
            <a:ext cx="8464500" cy="2205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Al modelo paleta agrégale una vista para la actualizar datos y otra para eliminar paletas. (No utilizar Clases Basadas en Vistas)</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En este punto, modifica el nav de la app para que a la vista de creación se acceda desde la vista de búsqueda/listado y el acceso a actualizar o borrar estén en botones junto a cada paleta del listado.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IMPORTANTE</a:t>
            </a:r>
            <a:r>
              <a:rPr b="0" i="0" lang="es" sz="1250" u="none" cap="none" strike="noStrike">
                <a:solidFill>
                  <a:schemeClr val="dk1"/>
                </a:solidFill>
                <a:highlight>
                  <a:schemeClr val="lt1"/>
                </a:highlight>
                <a:latin typeface="DM Sans"/>
                <a:ea typeface="DM Sans"/>
                <a:cs typeface="DM Sans"/>
                <a:sym typeface="DM Sans"/>
              </a:rPr>
              <a:t>: Para no requerir validar en la vista de qué tipo tiene que ser el parámetro que se pasa por la url podemos en la url cuando definimos el nombre del parámetro, ejemplo `</a:t>
            </a:r>
            <a:r>
              <a:rPr b="0" i="0" lang="es" sz="1250" u="none" cap="none" strike="noStrike">
                <a:solidFill>
                  <a:srgbClr val="980000"/>
                </a:solidFill>
                <a:highlight>
                  <a:schemeClr val="lt1"/>
                </a:highlight>
                <a:latin typeface="DM Sans"/>
                <a:ea typeface="DM Sans"/>
                <a:cs typeface="DM Sans"/>
                <a:sym typeface="DM Sans"/>
              </a:rPr>
              <a:t>'paletas/editar/&lt;paleta_id&gt;/'</a:t>
            </a:r>
            <a:r>
              <a:rPr b="0" i="0" lang="es" sz="1250" u="none" cap="none" strike="noStrike">
                <a:solidFill>
                  <a:schemeClr val="dk1"/>
                </a:solidFill>
                <a:highlight>
                  <a:schemeClr val="lt1"/>
                </a:highlight>
                <a:latin typeface="DM Sans"/>
                <a:ea typeface="DM Sans"/>
                <a:cs typeface="DM Sans"/>
                <a:sym typeface="DM Sans"/>
              </a:rPr>
              <a:t>`, indícale de qué tipo queremos que nuestra app detecte que va a ser, ejemplo </a:t>
            </a:r>
            <a:r>
              <a:rPr b="0" i="0" lang="es" sz="1250" u="none" cap="none" strike="noStrike">
                <a:solidFill>
                  <a:srgbClr val="980000"/>
                </a:solidFill>
                <a:highlight>
                  <a:schemeClr val="lt1"/>
                </a:highlight>
                <a:latin typeface="DM Sans"/>
                <a:ea typeface="DM Sans"/>
                <a:cs typeface="DM Sans"/>
                <a:sym typeface="DM Sans"/>
              </a:rPr>
              <a:t>`'paletas/editar/&lt;int:paleta_id&gt;/'`</a:t>
            </a:r>
            <a:r>
              <a:rPr b="0" i="0" lang="es" sz="1250" u="none" cap="none" strike="noStrike">
                <a:solidFill>
                  <a:schemeClr val="dk1"/>
                </a:solidFill>
                <a:highlight>
                  <a:schemeClr val="lt1"/>
                </a:highlight>
                <a:latin typeface="DM Sans"/>
                <a:ea typeface="DM Sans"/>
                <a:cs typeface="DM Sans"/>
                <a:sym typeface="DM Sans"/>
              </a:rPr>
              <a:t>.</a:t>
            </a:r>
            <a:endParaRPr b="0" i="0" sz="12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94"/>
          <p:cNvSpPr txBox="1"/>
          <p:nvPr/>
        </p:nvSpPr>
        <p:spPr>
          <a:xfrm>
            <a:off x="536025" y="455025"/>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2</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CBV</a:t>
            </a:r>
            <a:endParaRPr b="1" i="0" sz="3400" u="none" cap="none" strike="noStrike">
              <a:solidFill>
                <a:srgbClr val="595959"/>
              </a:solidFill>
              <a:latin typeface="DM Sans"/>
              <a:ea typeface="DM Sans"/>
              <a:cs typeface="DM Sans"/>
              <a:sym typeface="DM Sans"/>
            </a:endParaRPr>
          </a:p>
        </p:txBody>
      </p:sp>
      <p:sp>
        <p:nvSpPr>
          <p:cNvPr id="972" name="Google Shape;972;p94"/>
          <p:cNvSpPr txBox="1"/>
          <p:nvPr/>
        </p:nvSpPr>
        <p:spPr>
          <a:xfrm>
            <a:off x="634825" y="1628250"/>
            <a:ext cx="8240700" cy="2727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Crea un nuevo modelo PelucheAnimal con 4 atributos: animal(charfield), altura(floatfield), fecha(datefield). El modelo deberá contar con una CBV para cada una de las siguientes funcionalidades: crear, listar (incluir el buscador), editar, eliminar y mostrar más detalles del mismo.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Recuerda registrar el modelo en el apartado de admin.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IMPORTANTE</a:t>
            </a:r>
            <a:r>
              <a:rPr b="0" i="0" lang="es" sz="1250" u="none" cap="none" strike="noStrike">
                <a:solidFill>
                  <a:schemeClr val="dk1"/>
                </a:solidFill>
                <a:highlight>
                  <a:schemeClr val="lt1"/>
                </a:highlight>
                <a:latin typeface="DM Sans"/>
                <a:ea typeface="DM Sans"/>
                <a:cs typeface="DM Sans"/>
                <a:sym typeface="DM Sans"/>
              </a:rPr>
              <a:t>: En la CBV del listado se deben encontrar los accesos a todas las demás vistas, esta debe ser la única accesible desde la barra de navegación de la pagina.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EXTRA</a:t>
            </a:r>
            <a:r>
              <a:rPr b="0" i="0" lang="es" sz="1250" u="none" cap="none" strike="noStrike">
                <a:solidFill>
                  <a:schemeClr val="dk1"/>
                </a:solidFill>
                <a:highlight>
                  <a:schemeClr val="lt1"/>
                </a:highlight>
                <a:latin typeface="DM Sans"/>
                <a:ea typeface="DM Sans"/>
                <a:cs typeface="DM Sans"/>
                <a:sym typeface="DM Sans"/>
              </a:rPr>
              <a:t>: Puedes crear otra app llamada peluche y aca contener todo lo relacionado a PelucheAnimal (y tal vez a futuro sobre peluches en general).</a:t>
            </a:r>
            <a:endParaRPr b="0" i="0" sz="155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5"/>
          <p:cNvSpPr txBox="1"/>
          <p:nvPr/>
        </p:nvSpPr>
        <p:spPr>
          <a:xfrm>
            <a:off x="419350" y="423225"/>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3</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Autenticación</a:t>
            </a:r>
            <a:endParaRPr b="1" i="0" sz="3400" u="none" cap="none" strike="noStrike">
              <a:solidFill>
                <a:srgbClr val="595959"/>
              </a:solidFill>
              <a:latin typeface="DM Sans"/>
              <a:ea typeface="DM Sans"/>
              <a:cs typeface="DM Sans"/>
              <a:sym typeface="DM Sans"/>
            </a:endParaRPr>
          </a:p>
        </p:txBody>
      </p:sp>
      <p:sp>
        <p:nvSpPr>
          <p:cNvPr id="978" name="Google Shape;978;p95"/>
          <p:cNvSpPr txBox="1"/>
          <p:nvPr/>
        </p:nvSpPr>
        <p:spPr>
          <a:xfrm>
            <a:off x="503625" y="1794950"/>
            <a:ext cx="8223300" cy="24813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Agrégale al proyecto una nueva app llamada cuentas y luego:</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35714"/>
              </a:lnSpc>
              <a:spcBef>
                <a:spcPts val="0"/>
              </a:spcBef>
              <a:spcAft>
                <a:spcPts val="0"/>
              </a:spcAft>
              <a:buClr>
                <a:schemeClr val="dk1"/>
              </a:buClr>
              <a:buSzPts val="1100"/>
              <a:buFont typeface="Arial"/>
              <a:buNone/>
            </a:pPr>
            <a:r>
              <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1. </a:t>
            </a:r>
            <a:r>
              <a:rPr b="0" i="0" lang="es" sz="1250" u="none" cap="none" strike="noStrike">
                <a:solidFill>
                  <a:schemeClr val="dk1"/>
                </a:solidFill>
                <a:highlight>
                  <a:schemeClr val="lt1"/>
                </a:highlight>
                <a:latin typeface="DM Sans"/>
                <a:ea typeface="DM Sans"/>
                <a:cs typeface="DM Sans"/>
                <a:sym typeface="DM Sans"/>
              </a:rPr>
              <a:t>Agrega a cuentas un vista para el login (usar un formulario custom que pida el mail además de el usuario y la contraseña) y una vista para el logout.</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2.</a:t>
            </a:r>
            <a:r>
              <a:rPr b="0" i="0" lang="es" sz="1250" u="none" cap="none" strike="noStrike">
                <a:solidFill>
                  <a:schemeClr val="dk1"/>
                </a:solidFill>
                <a:highlight>
                  <a:schemeClr val="lt1"/>
                </a:highlight>
                <a:latin typeface="DM Sans"/>
                <a:ea typeface="DM Sans"/>
                <a:cs typeface="DM Sans"/>
                <a:sym typeface="DM Sans"/>
              </a:rPr>
              <a:t> Ahora, una vista para que un usuario pueda registrarse en nuestra app.</a:t>
            </a:r>
            <a:endParaRPr b="0" i="0" sz="1250" u="none" cap="none" strike="noStrike">
              <a:solidFill>
                <a:schemeClr val="dk1"/>
              </a:solidFill>
              <a:highlight>
                <a:schemeClr val="lt1"/>
              </a:highlight>
              <a:latin typeface="DM Sans"/>
              <a:ea typeface="DM Sans"/>
              <a:cs typeface="DM Sans"/>
              <a:sym typeface="DM Sans"/>
            </a:endParaRPr>
          </a:p>
          <a:p>
            <a:pPr indent="0" lvl="0" marL="457200" marR="0" rtl="0" algn="l">
              <a:lnSpc>
                <a:spcPct val="135714"/>
              </a:lnSpc>
              <a:spcBef>
                <a:spcPts val="0"/>
              </a:spcBef>
              <a:spcAft>
                <a:spcPts val="0"/>
              </a:spcAft>
              <a:buClr>
                <a:schemeClr val="dk1"/>
              </a:buClr>
              <a:buSzPts val="1100"/>
              <a:buFont typeface="Arial"/>
              <a:buNone/>
            </a:pPr>
            <a:r>
              <a:rPr b="1" i="0" lang="es" sz="1250" u="none" cap="none" strike="noStrike">
                <a:solidFill>
                  <a:schemeClr val="dk1"/>
                </a:solidFill>
                <a:highlight>
                  <a:schemeClr val="lt1"/>
                </a:highlight>
                <a:latin typeface="DM Sans"/>
                <a:ea typeface="DM Sans"/>
                <a:cs typeface="DM Sans"/>
                <a:sym typeface="DM Sans"/>
              </a:rPr>
              <a:t>3. </a:t>
            </a:r>
            <a:r>
              <a:rPr b="0" i="0" lang="es" sz="1250" u="none" cap="none" strike="noStrike">
                <a:solidFill>
                  <a:schemeClr val="dk1"/>
                </a:solidFill>
                <a:highlight>
                  <a:schemeClr val="lt1"/>
                </a:highlight>
                <a:latin typeface="DM Sans"/>
                <a:ea typeface="DM Sans"/>
                <a:cs typeface="DM Sans"/>
                <a:sym typeface="DM Sans"/>
              </a:rPr>
              <a:t>Agrega a las vistas de edición y borrado de los modelos creados hasta el momento (Paleta y PelucheAnimal) el decorador o mixin, según corresponda, para limitar el acceso estas funcionalidades a personas que no están logueadas.</a:t>
            </a:r>
            <a:endParaRPr b="0" i="0" sz="1250" u="none" cap="none" strike="noStrike">
              <a:solidFill>
                <a:schemeClr val="dk1"/>
              </a:solidFill>
              <a:highlight>
                <a:schemeClr val="lt1"/>
              </a:highlight>
              <a:latin typeface="DM Sans"/>
              <a:ea typeface="DM Sans"/>
              <a:cs typeface="DM Sans"/>
              <a:sym typeface="DM Sans"/>
            </a:endParaRPr>
          </a:p>
          <a:p>
            <a:pPr indent="0" lvl="0" marL="0" marR="0" rtl="0" algn="l">
              <a:lnSpc>
                <a:spcPct val="100000"/>
              </a:lnSpc>
              <a:spcBef>
                <a:spcPts val="0"/>
              </a:spcBef>
              <a:spcAft>
                <a:spcPts val="100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Resoluciones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7"/>
          <p:cNvSpPr txBox="1"/>
          <p:nvPr/>
        </p:nvSpPr>
        <p:spPr>
          <a:xfrm>
            <a:off x="377175" y="270400"/>
            <a:ext cx="9435000" cy="711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800"/>
              <a:buFont typeface="Arial"/>
              <a:buNone/>
            </a:pPr>
            <a:r>
              <a:rPr b="1" i="0" lang="es" sz="3800" u="none" cap="none" strike="noStrike">
                <a:solidFill>
                  <a:schemeClr val="dk1"/>
                </a:solidFill>
                <a:latin typeface="DM Sans"/>
                <a:ea typeface="DM Sans"/>
                <a:cs typeface="DM Sans"/>
                <a:sym typeface="DM Sans"/>
              </a:rPr>
              <a:t>Ejemplos de solución </a:t>
            </a:r>
            <a:endParaRPr b="1" i="0" sz="3800" u="none" cap="none" strike="noStrike">
              <a:solidFill>
                <a:schemeClr val="dk1"/>
              </a:solidFill>
              <a:latin typeface="DM Sans"/>
              <a:ea typeface="DM Sans"/>
              <a:cs typeface="DM Sans"/>
              <a:sym typeface="DM Sans"/>
            </a:endParaRPr>
          </a:p>
        </p:txBody>
      </p:sp>
      <p:sp>
        <p:nvSpPr>
          <p:cNvPr id="989" name="Google Shape;989;p97"/>
          <p:cNvSpPr txBox="1"/>
          <p:nvPr/>
        </p:nvSpPr>
        <p:spPr>
          <a:xfrm>
            <a:off x="565975" y="2794900"/>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3</a:t>
            </a:r>
            <a:endParaRPr b="0" i="0" sz="3400" u="none" cap="none" strike="noStrike">
              <a:solidFill>
                <a:srgbClr val="000000"/>
              </a:solidFill>
              <a:latin typeface="Arial"/>
              <a:ea typeface="Arial"/>
              <a:cs typeface="Arial"/>
              <a:sym typeface="Arial"/>
            </a:endParaRPr>
          </a:p>
        </p:txBody>
      </p:sp>
      <p:sp>
        <p:nvSpPr>
          <p:cNvPr id="990" name="Google Shape;990;p97"/>
          <p:cNvSpPr txBox="1"/>
          <p:nvPr/>
        </p:nvSpPr>
        <p:spPr>
          <a:xfrm>
            <a:off x="671025" y="3450700"/>
            <a:ext cx="3334500" cy="1018500"/>
          </a:xfrm>
          <a:prstGeom prst="rect">
            <a:avLst/>
          </a:prstGeom>
          <a:noFill/>
          <a:ln>
            <a:noFill/>
          </a:ln>
        </p:spPr>
        <p:txBody>
          <a:bodyPr anchorCtr="0" anchor="t" bIns="91425" lIns="91425" spcFirstLastPara="1" rIns="91425" wrap="square" tIns="91425">
            <a:spAutoFit/>
          </a:bodyPr>
          <a:lstStyle/>
          <a:p>
            <a:pPr indent="-307975" lvl="0" marL="457200" marR="0" rtl="0" algn="l">
              <a:lnSpc>
                <a:spcPct val="100000"/>
              </a:lnSpc>
              <a:spcBef>
                <a:spcPts val="0"/>
              </a:spcBef>
              <a:spcAft>
                <a:spcPts val="0"/>
              </a:spcAft>
              <a:buClr>
                <a:srgbClr val="000000"/>
              </a:buClr>
              <a:buSzPts val="1250"/>
              <a:buFont typeface="DM Sans"/>
              <a:buChar char="●"/>
            </a:pPr>
            <a:r>
              <a:rPr b="0" i="0" lang="es" sz="1250" u="none" cap="none" strike="noStrike">
                <a:solidFill>
                  <a:srgbClr val="000000"/>
                </a:solidFill>
                <a:latin typeface="DM Sans"/>
                <a:ea typeface="DM Sans"/>
                <a:cs typeface="DM Sans"/>
                <a:sym typeface="DM Sans"/>
              </a:rPr>
              <a:t>Parte 1: </a:t>
            </a:r>
            <a:r>
              <a:rPr b="1" i="0" lang="es" sz="1250" u="sng" cap="none" strike="noStrike">
                <a:solidFill>
                  <a:schemeClr val="hlink"/>
                </a:solidFill>
                <a:latin typeface="DM Sans"/>
                <a:ea typeface="DM Sans"/>
                <a:cs typeface="DM Sans"/>
                <a:sym typeface="DM Sans"/>
                <a:hlinkClick r:id="rId3"/>
              </a:rPr>
              <a:t>Disponible aquí</a:t>
            </a:r>
            <a:endParaRPr b="1" i="0" sz="1250" u="none" cap="none" strike="noStrike">
              <a:solidFill>
                <a:srgbClr val="61AFEF"/>
              </a:solidFill>
              <a:latin typeface="DM Sans"/>
              <a:ea typeface="DM Sans"/>
              <a:cs typeface="DM Sans"/>
              <a:sym typeface="DM Sans"/>
            </a:endParaRPr>
          </a:p>
          <a:p>
            <a:pPr indent="-307975" lvl="0" marL="457200" marR="0" rtl="0" algn="l">
              <a:lnSpc>
                <a:spcPct val="100000"/>
              </a:lnSpc>
              <a:spcBef>
                <a:spcPts val="1000"/>
              </a:spcBef>
              <a:spcAft>
                <a:spcPts val="0"/>
              </a:spcAft>
              <a:buClr>
                <a:srgbClr val="000000"/>
              </a:buClr>
              <a:buSzPts val="1250"/>
              <a:buFont typeface="DM Sans"/>
              <a:buChar char="●"/>
            </a:pPr>
            <a:r>
              <a:rPr b="0" i="0" lang="es" sz="1250" u="none" cap="none" strike="noStrike">
                <a:solidFill>
                  <a:schemeClr val="dk1"/>
                </a:solidFill>
                <a:latin typeface="DM Sans"/>
                <a:ea typeface="DM Sans"/>
                <a:cs typeface="DM Sans"/>
                <a:sym typeface="DM Sans"/>
              </a:rPr>
              <a:t>Parte 2: </a:t>
            </a:r>
            <a:r>
              <a:rPr b="1" i="0" lang="es" sz="1250" u="sng" cap="none" strike="noStrike">
                <a:solidFill>
                  <a:schemeClr val="hlink"/>
                </a:solidFill>
                <a:latin typeface="DM Sans"/>
                <a:ea typeface="DM Sans"/>
                <a:cs typeface="DM Sans"/>
                <a:sym typeface="DM Sans"/>
                <a:hlinkClick r:id="rId4"/>
              </a:rPr>
              <a:t>Disponible aquí</a:t>
            </a:r>
            <a:endParaRPr b="1" i="0" sz="1250" u="none" cap="none" strike="noStrike">
              <a:solidFill>
                <a:srgbClr val="61AFEF"/>
              </a:solidFill>
              <a:latin typeface="DM Sans"/>
              <a:ea typeface="DM Sans"/>
              <a:cs typeface="DM Sans"/>
              <a:sym typeface="DM Sans"/>
            </a:endParaRPr>
          </a:p>
          <a:p>
            <a:pPr indent="-307975" lvl="0" marL="457200" marR="0" rtl="0" algn="l">
              <a:lnSpc>
                <a:spcPct val="100000"/>
              </a:lnSpc>
              <a:spcBef>
                <a:spcPts val="1000"/>
              </a:spcBef>
              <a:spcAft>
                <a:spcPts val="1000"/>
              </a:spcAft>
              <a:buClr>
                <a:srgbClr val="000000"/>
              </a:buClr>
              <a:buSzPts val="1250"/>
              <a:buFont typeface="DM Sans"/>
              <a:buChar char="●"/>
            </a:pPr>
            <a:r>
              <a:rPr b="0" i="0" lang="es" sz="1250" u="none" cap="none" strike="noStrike">
                <a:solidFill>
                  <a:schemeClr val="dk1"/>
                </a:solidFill>
                <a:latin typeface="DM Sans"/>
                <a:ea typeface="DM Sans"/>
                <a:cs typeface="DM Sans"/>
                <a:sym typeface="DM Sans"/>
              </a:rPr>
              <a:t>Parte 3: </a:t>
            </a:r>
            <a:r>
              <a:rPr b="1" i="0" lang="es" sz="1250" u="sng" cap="none" strike="noStrike">
                <a:solidFill>
                  <a:schemeClr val="hlink"/>
                </a:solidFill>
                <a:latin typeface="DM Sans"/>
                <a:ea typeface="DM Sans"/>
                <a:cs typeface="DM Sans"/>
                <a:sym typeface="DM Sans"/>
                <a:hlinkClick r:id="rId5"/>
              </a:rPr>
              <a:t>Disponible aquí</a:t>
            </a:r>
            <a:endParaRPr b="1" i="0" sz="1250" u="none" cap="none" strike="noStrike">
              <a:solidFill>
                <a:srgbClr val="61AFEF"/>
              </a:solidFill>
              <a:latin typeface="DM Sans"/>
              <a:ea typeface="DM Sans"/>
              <a:cs typeface="DM Sans"/>
              <a:sym typeface="DM Sans"/>
            </a:endParaRPr>
          </a:p>
        </p:txBody>
      </p:sp>
      <p:sp>
        <p:nvSpPr>
          <p:cNvPr id="991" name="Google Shape;991;p97"/>
          <p:cNvSpPr txBox="1"/>
          <p:nvPr/>
        </p:nvSpPr>
        <p:spPr>
          <a:xfrm>
            <a:off x="3890100" y="1130300"/>
            <a:ext cx="27996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2</a:t>
            </a:r>
            <a:endParaRPr b="0" i="0" sz="3400" u="none" cap="none" strike="noStrike">
              <a:solidFill>
                <a:srgbClr val="000000"/>
              </a:solidFill>
              <a:latin typeface="Arial"/>
              <a:ea typeface="Arial"/>
              <a:cs typeface="Arial"/>
              <a:sym typeface="Arial"/>
            </a:endParaRPr>
          </a:p>
        </p:txBody>
      </p:sp>
      <p:sp>
        <p:nvSpPr>
          <p:cNvPr id="992" name="Google Shape;992;p97"/>
          <p:cNvSpPr txBox="1"/>
          <p:nvPr/>
        </p:nvSpPr>
        <p:spPr>
          <a:xfrm>
            <a:off x="3956107" y="1869304"/>
            <a:ext cx="5187900" cy="3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chemeClr val="dk1"/>
              </a:buClr>
              <a:buSzPts val="2000"/>
              <a:buFont typeface="Arial"/>
              <a:buNone/>
            </a:pPr>
            <a:r>
              <a:rPr b="1" i="0" lang="es" sz="1250" u="sng" cap="none" strike="noStrike">
                <a:solidFill>
                  <a:schemeClr val="hlink"/>
                </a:solidFill>
                <a:latin typeface="DM Sans"/>
                <a:ea typeface="DM Sans"/>
                <a:cs typeface="DM Sans"/>
                <a:sym typeface="DM Sans"/>
                <a:hlinkClick r:id="rId6"/>
              </a:rPr>
              <a:t>Disponible aquí</a:t>
            </a:r>
            <a:endParaRPr b="1" i="0" sz="1250" u="none" cap="none" strike="noStrike">
              <a:solidFill>
                <a:srgbClr val="61AFEF"/>
              </a:solidFill>
              <a:latin typeface="DM Sans"/>
              <a:ea typeface="DM Sans"/>
              <a:cs typeface="DM Sans"/>
              <a:sym typeface="DM Sans"/>
            </a:endParaRPr>
          </a:p>
        </p:txBody>
      </p:sp>
      <p:sp>
        <p:nvSpPr>
          <p:cNvPr id="993" name="Google Shape;993;p97"/>
          <p:cNvSpPr txBox="1"/>
          <p:nvPr/>
        </p:nvSpPr>
        <p:spPr>
          <a:xfrm>
            <a:off x="482225" y="1204088"/>
            <a:ext cx="30000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chemeClr val="dk1"/>
                </a:solidFill>
                <a:latin typeface="DM Sans"/>
                <a:ea typeface="DM Sans"/>
                <a:cs typeface="DM Sans"/>
                <a:sym typeface="DM Sans"/>
              </a:rPr>
              <a:t>Actividad 1</a:t>
            </a:r>
            <a:endParaRPr b="0" i="0" sz="3400" u="none" cap="none" strike="noStrike">
              <a:solidFill>
                <a:srgbClr val="000000"/>
              </a:solidFill>
              <a:latin typeface="Arial"/>
              <a:ea typeface="Arial"/>
              <a:cs typeface="Arial"/>
              <a:sym typeface="Arial"/>
            </a:endParaRPr>
          </a:p>
        </p:txBody>
      </p:sp>
      <p:sp>
        <p:nvSpPr>
          <p:cNvPr id="994" name="Google Shape;994;p97"/>
          <p:cNvSpPr txBox="1"/>
          <p:nvPr/>
        </p:nvSpPr>
        <p:spPr>
          <a:xfrm>
            <a:off x="565975" y="1869300"/>
            <a:ext cx="3000000" cy="3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1250"/>
              <a:buFont typeface="Arial"/>
              <a:buNone/>
            </a:pPr>
            <a:r>
              <a:rPr b="1" i="0" lang="es" sz="1250" u="sng" cap="none" strike="noStrike">
                <a:solidFill>
                  <a:schemeClr val="hlink"/>
                </a:solidFill>
                <a:latin typeface="DM Sans"/>
                <a:ea typeface="DM Sans"/>
                <a:cs typeface="DM Sans"/>
                <a:sym typeface="DM Sans"/>
                <a:hlinkClick r:id="rId7"/>
              </a:rPr>
              <a:t>Disponible aquí</a:t>
            </a:r>
            <a:endParaRPr b="1" i="0" sz="1250" u="none" cap="none" strike="noStrike">
              <a:solidFill>
                <a:srgbClr val="61AFEF"/>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8"/>
          <p:cNvSpPr txBox="1"/>
          <p:nvPr/>
        </p:nvSpPr>
        <p:spPr>
          <a:xfrm>
            <a:off x="1461300" y="2123850"/>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Playground avanzado parte II y próximos pasos en el mundo de la programación</a:t>
            </a:r>
            <a:endParaRPr b="1" i="0" sz="3500" u="none" cap="none" strike="noStrike">
              <a:solidFill>
                <a:srgbClr val="EAFF6A"/>
              </a:solidFill>
              <a:latin typeface="DM Sans"/>
              <a:ea typeface="DM Sans"/>
              <a:cs typeface="DM Sans"/>
              <a:sym typeface="DM Sans"/>
            </a:endParaRPr>
          </a:p>
        </p:txBody>
      </p:sp>
      <p:sp>
        <p:nvSpPr>
          <p:cNvPr id="1000" name="Google Shape;1000;p9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lt1"/>
                </a:solidFill>
                <a:latin typeface="DM Sans"/>
                <a:ea typeface="DM Sans"/>
                <a:cs typeface="DM Sans"/>
                <a:sym typeface="DM Sans"/>
              </a:rPr>
              <a:t>Guía complementaria - Parte 13</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9"/>
          <p:cNvSpPr txBox="1"/>
          <p:nvPr/>
        </p:nvSpPr>
        <p:spPr>
          <a:xfrm>
            <a:off x="419350" y="879250"/>
            <a:ext cx="57426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1" i="0" lang="es" sz="3400" u="none" cap="none" strike="noStrike">
                <a:solidFill>
                  <a:schemeClr val="dk1"/>
                </a:solidFill>
                <a:latin typeface="DM Sans"/>
                <a:ea typeface="DM Sans"/>
                <a:cs typeface="DM Sans"/>
                <a:sym typeface="DM Sans"/>
              </a:rPr>
              <a:t>Actividad 1</a:t>
            </a:r>
            <a:endParaRPr b="1" i="0" sz="34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3400"/>
              <a:buFont typeface="Arial"/>
              <a:buNone/>
            </a:pPr>
            <a:r>
              <a:rPr b="1" i="0" lang="es" sz="3400" u="none" cap="none" strike="noStrike">
                <a:solidFill>
                  <a:srgbClr val="595959"/>
                </a:solidFill>
                <a:latin typeface="DM Sans"/>
                <a:ea typeface="DM Sans"/>
                <a:cs typeface="DM Sans"/>
                <a:sym typeface="DM Sans"/>
              </a:rPr>
              <a:t>Más datos</a:t>
            </a:r>
            <a:endParaRPr b="1" i="0" sz="3400" u="none" cap="none" strike="noStrike">
              <a:solidFill>
                <a:srgbClr val="595959"/>
              </a:solidFill>
              <a:latin typeface="DM Sans"/>
              <a:ea typeface="DM Sans"/>
              <a:cs typeface="DM Sans"/>
              <a:sym typeface="DM Sans"/>
            </a:endParaRPr>
          </a:p>
        </p:txBody>
      </p:sp>
      <p:sp>
        <p:nvSpPr>
          <p:cNvPr id="1006" name="Google Shape;1006;p99"/>
          <p:cNvSpPr txBox="1"/>
          <p:nvPr/>
        </p:nvSpPr>
        <p:spPr>
          <a:xfrm>
            <a:off x="419350" y="2371001"/>
            <a:ext cx="4039200" cy="14217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s" sz="1250" u="none" cap="none" strike="noStrike">
                <a:solidFill>
                  <a:schemeClr val="dk1"/>
                </a:solidFill>
                <a:highlight>
                  <a:schemeClr val="lt1"/>
                </a:highlight>
                <a:latin typeface="DM Sans"/>
                <a:ea typeface="DM Sans"/>
                <a:cs typeface="DM Sans"/>
                <a:sym typeface="DM Sans"/>
              </a:rPr>
              <a:t>Teniendo en cuenta que pocos son los datos que podemos guardar de un usuario, crea un modelo que esté relacionado con User y permita guardar un avatar y algún dato extra sobre el usuario (ej, pagina, biografía, fecha de nacimiento, etc).</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